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notesSlides/notesSlide23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</p:sldMasterIdLst>
  <p:notesMasterIdLst>
    <p:notesMasterId r:id="rId36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</p:sldIdLst>
  <p:sldSz cx="9144000" cy="6858000" type="screen4x3"/>
  <p:notesSz cx="6792913" cy="9907588"/>
  <p:defaultTextStyle>
    <a:defPPr>
      <a:defRPr lang="en-GB"/>
    </a:defPPr>
    <a:lvl1pPr algn="ctr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500" kern="1200">
        <a:solidFill>
          <a:schemeClr val="bg1"/>
        </a:solidFill>
        <a:latin typeface="Arial" charset="0"/>
        <a:ea typeface="MS Gothic" charset="-128"/>
        <a:cs typeface="+mn-cs"/>
      </a:defRPr>
    </a:lvl1pPr>
    <a:lvl2pPr marL="742950" indent="-285750" algn="ctr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500" kern="1200">
        <a:solidFill>
          <a:schemeClr val="bg1"/>
        </a:solidFill>
        <a:latin typeface="Arial" charset="0"/>
        <a:ea typeface="MS Gothic" charset="-128"/>
        <a:cs typeface="+mn-cs"/>
      </a:defRPr>
    </a:lvl2pPr>
    <a:lvl3pPr marL="1143000" indent="-228600" algn="ctr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500" kern="1200">
        <a:solidFill>
          <a:schemeClr val="bg1"/>
        </a:solidFill>
        <a:latin typeface="Arial" charset="0"/>
        <a:ea typeface="MS Gothic" charset="-128"/>
        <a:cs typeface="+mn-cs"/>
      </a:defRPr>
    </a:lvl3pPr>
    <a:lvl4pPr marL="1600200" indent="-228600" algn="ctr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500" kern="1200">
        <a:solidFill>
          <a:schemeClr val="bg1"/>
        </a:solidFill>
        <a:latin typeface="Arial" charset="0"/>
        <a:ea typeface="MS Gothic" charset="-128"/>
        <a:cs typeface="+mn-cs"/>
      </a:defRPr>
    </a:lvl4pPr>
    <a:lvl5pPr marL="2057400" indent="-228600" algn="ctr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500" kern="1200">
        <a:solidFill>
          <a:schemeClr val="bg1"/>
        </a:solidFill>
        <a:latin typeface="Arial" charset="0"/>
        <a:ea typeface="MS Gothic" charset="-128"/>
        <a:cs typeface="+mn-cs"/>
      </a:defRPr>
    </a:lvl5pPr>
    <a:lvl6pPr marL="2286000" algn="l" defTabSz="914400" rtl="0" eaLnBrk="1" latinLnBrk="0" hangingPunct="1">
      <a:defRPr sz="1500" kern="1200">
        <a:solidFill>
          <a:schemeClr val="bg1"/>
        </a:solidFill>
        <a:latin typeface="Arial" charset="0"/>
        <a:ea typeface="MS Gothic" charset="-128"/>
        <a:cs typeface="+mn-cs"/>
      </a:defRPr>
    </a:lvl6pPr>
    <a:lvl7pPr marL="2743200" algn="l" defTabSz="914400" rtl="0" eaLnBrk="1" latinLnBrk="0" hangingPunct="1">
      <a:defRPr sz="1500" kern="1200">
        <a:solidFill>
          <a:schemeClr val="bg1"/>
        </a:solidFill>
        <a:latin typeface="Arial" charset="0"/>
        <a:ea typeface="MS Gothic" charset="-128"/>
        <a:cs typeface="+mn-cs"/>
      </a:defRPr>
    </a:lvl7pPr>
    <a:lvl8pPr marL="3200400" algn="l" defTabSz="914400" rtl="0" eaLnBrk="1" latinLnBrk="0" hangingPunct="1">
      <a:defRPr sz="1500" kern="1200">
        <a:solidFill>
          <a:schemeClr val="bg1"/>
        </a:solidFill>
        <a:latin typeface="Arial" charset="0"/>
        <a:ea typeface="MS Gothic" charset="-128"/>
        <a:cs typeface="+mn-cs"/>
      </a:defRPr>
    </a:lvl8pPr>
    <a:lvl9pPr marL="3657600" algn="l" defTabSz="914400" rtl="0" eaLnBrk="1" latinLnBrk="0" hangingPunct="1">
      <a:defRPr sz="1500" kern="1200">
        <a:solidFill>
          <a:schemeClr val="bg1"/>
        </a:solidFill>
        <a:latin typeface="Arial" charset="0"/>
        <a:ea typeface="MS Gothic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0" name="AutoShape 18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1" name="AutoShape 19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3" name="AutoShape 21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4" name="AutoShape 22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8" name="AutoShape 26"/>
          <p:cNvSpPr>
            <a:spLocks noChangeArrowheads="1"/>
          </p:cNvSpPr>
          <p:nvPr/>
        </p:nvSpPr>
        <p:spPr bwMode="auto">
          <a:xfrm>
            <a:off x="0" y="0"/>
            <a:ext cx="6792913" cy="99075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0" y="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3851275" y="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1" name="Rectangle 29"/>
          <p:cNvSpPr>
            <a:spLocks noGrp="1" noChangeArrowheads="1"/>
          </p:cNvSpPr>
          <p:nvPr>
            <p:ph type="sldImg"/>
          </p:nvPr>
        </p:nvSpPr>
        <p:spPr bwMode="auto">
          <a:xfrm>
            <a:off x="920750" y="741363"/>
            <a:ext cx="4911725" cy="3673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13342" name="Rectangle 30"/>
          <p:cNvSpPr>
            <a:spLocks noGrp="1" noChangeArrowheads="1"/>
          </p:cNvSpPr>
          <p:nvPr>
            <p:ph type="body"/>
          </p:nvPr>
        </p:nvSpPr>
        <p:spPr bwMode="auto">
          <a:xfrm>
            <a:off x="904875" y="4703763"/>
            <a:ext cx="4943475" cy="4419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0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4" name="Rectangle 32"/>
          <p:cNvSpPr>
            <a:spLocks noGrp="1" noChangeArrowheads="1"/>
          </p:cNvSpPr>
          <p:nvPr>
            <p:ph type="sldNum"/>
          </p:nvPr>
        </p:nvSpPr>
        <p:spPr bwMode="auto">
          <a:xfrm>
            <a:off x="3851275" y="9410700"/>
            <a:ext cx="2901950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800" tIns="46080" rIns="91800" bIns="46080" numCol="1" anchor="b" anchorCtr="0" compatLnSpc="1">
            <a:prstTxWarp prst="textNoShape">
              <a:avLst/>
            </a:prstTxWarp>
          </a:bodyPr>
          <a:lstStyle>
            <a:lvl1pPr algn="r" eaLnBrk="1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7BE49104-48C8-4655-A107-FDE7A004FB9C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52E5A5B-5268-4B90-AC04-8E143E93B69C}" type="slidenum">
              <a:rPr lang="de-DE"/>
              <a:pPr/>
              <a:t>1</a:t>
            </a:fld>
            <a:endParaRPr lang="de-DE"/>
          </a:p>
        </p:txBody>
      </p:sp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6E4ABA7E-8BF7-4D06-9531-0551BBC26D3A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91" name="Rectangle 3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4C9D683-39B4-48B5-8D62-88F664BED082}" type="slidenum">
              <a:rPr lang="de-DE"/>
              <a:pPr/>
              <a:t>10</a:t>
            </a:fld>
            <a:endParaRPr lang="de-DE"/>
          </a:p>
        </p:txBody>
      </p:sp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6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03518E5C-0D44-4F8E-850C-6900855B8CE3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10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C6DD8C-EEE8-41F1-999E-99A309445113}" type="slidenum">
              <a:rPr lang="de-DE"/>
              <a:pPr/>
              <a:t>11</a:t>
            </a:fld>
            <a:endParaRPr lang="de-DE"/>
          </a:p>
        </p:txBody>
      </p:sp>
      <p:sp>
        <p:nvSpPr>
          <p:cNvPr id="48129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130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F2F53D7-AA7D-423A-934C-9153E066814F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11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C6A49D4-2D4A-4090-8063-917CAFCE0FDC}" type="slidenum">
              <a:rPr lang="de-DE"/>
              <a:pPr/>
              <a:t>12</a:t>
            </a:fld>
            <a:endParaRPr lang="de-DE"/>
          </a:p>
        </p:txBody>
      </p:sp>
      <p:sp>
        <p:nvSpPr>
          <p:cNvPr id="49153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54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CADA024-4CC5-4158-AABD-2CE820A54979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12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C15DE7C-C87A-4C14-9B5D-37A8971769FE}" type="slidenum">
              <a:rPr lang="de-DE"/>
              <a:pPr/>
              <a:t>13</a:t>
            </a:fld>
            <a:endParaRPr lang="de-DE"/>
          </a:p>
        </p:txBody>
      </p:sp>
      <p:sp>
        <p:nvSpPr>
          <p:cNvPr id="50177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78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3252482-09F6-40D2-ABB8-142D24285BC1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13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D1F0555-ACC2-49AF-98F4-345E278DA7DA}" type="slidenum">
              <a:rPr lang="de-DE"/>
              <a:pPr/>
              <a:t>14</a:t>
            </a:fld>
            <a:endParaRPr lang="de-DE"/>
          </a:p>
        </p:txBody>
      </p:sp>
      <p:sp>
        <p:nvSpPr>
          <p:cNvPr id="51201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2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0E9187E-0FC9-49AD-ACC3-10F74FF0043C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14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9AB129E-E701-4ED8-9238-56BA87C145A8}" type="slidenum">
              <a:rPr lang="de-DE"/>
              <a:pPr/>
              <a:t>15</a:t>
            </a:fld>
            <a:endParaRPr lang="de-DE"/>
          </a:p>
        </p:txBody>
      </p:sp>
      <p:sp>
        <p:nvSpPr>
          <p:cNvPr id="52225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26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ADDCD1D-8D61-47A4-8760-9E9A1B93AAC9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15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BE89815-C60B-4326-93F2-8E5A35F26D1F}" type="slidenum">
              <a:rPr lang="de-DE"/>
              <a:pPr/>
              <a:t>16</a:t>
            </a:fld>
            <a:endParaRPr lang="de-DE"/>
          </a:p>
        </p:txBody>
      </p:sp>
      <p:sp>
        <p:nvSpPr>
          <p:cNvPr id="53249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50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A997321-1D3A-4E96-A02E-961C8A807FBE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16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49DF226-B544-4329-930B-362AC3DA0C8D}" type="slidenum">
              <a:rPr lang="de-DE"/>
              <a:pPr/>
              <a:t>17</a:t>
            </a:fld>
            <a:endParaRPr lang="de-DE"/>
          </a:p>
        </p:txBody>
      </p:sp>
      <p:sp>
        <p:nvSpPr>
          <p:cNvPr id="54273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274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1DB3FCE-A430-48FF-80E9-9B4E9B558A96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17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75905B6-DEA7-44B0-8F65-464FA69DB89E}" type="slidenum">
              <a:rPr lang="de-DE"/>
              <a:pPr/>
              <a:t>18</a:t>
            </a:fld>
            <a:endParaRPr lang="de-DE"/>
          </a:p>
        </p:txBody>
      </p:sp>
      <p:sp>
        <p:nvSpPr>
          <p:cNvPr id="55297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298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04E3AAF-BC50-432F-BEC3-BBD80DEE7649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18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9CF19EA-6344-40D2-83F9-8E8EC3007941}" type="slidenum">
              <a:rPr lang="de-DE"/>
              <a:pPr/>
              <a:t>19</a:t>
            </a:fld>
            <a:endParaRPr lang="de-DE"/>
          </a:p>
        </p:txBody>
      </p:sp>
      <p:sp>
        <p:nvSpPr>
          <p:cNvPr id="56321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22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B50341E-7036-4FB0-83E3-377F5CEBFC3B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19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4268E8-2822-424C-A2BC-61EB941DFE6D}" type="slidenum">
              <a:rPr lang="de-DE"/>
              <a:pPr/>
              <a:t>2</a:t>
            </a:fld>
            <a:endParaRPr lang="de-DE"/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14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A2830F5-649A-4A63-9DF7-A392CBA24841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28C5BA5-8BD4-4587-B109-2C54DB3A7B7C}" type="slidenum">
              <a:rPr lang="de-DE"/>
              <a:pPr/>
              <a:t>20</a:t>
            </a:fld>
            <a:endParaRPr lang="de-DE"/>
          </a:p>
        </p:txBody>
      </p:sp>
      <p:sp>
        <p:nvSpPr>
          <p:cNvPr id="57345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46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6A4B94D-9105-49BE-8629-407D8148B42D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20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B0D4F21-6090-44D1-8370-962D47346CA3}" type="slidenum">
              <a:rPr lang="de-DE"/>
              <a:pPr/>
              <a:t>21</a:t>
            </a:fld>
            <a:endParaRPr lang="de-DE"/>
          </a:p>
        </p:txBody>
      </p:sp>
      <p:sp>
        <p:nvSpPr>
          <p:cNvPr id="58369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70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620C34A-447A-48DF-AAAA-1E684754FE30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51FE621-C473-4AD0-8F53-C80E1A604C67}" type="slidenum">
              <a:rPr lang="de-DE"/>
              <a:pPr/>
              <a:t>22</a:t>
            </a:fld>
            <a:endParaRPr lang="de-DE"/>
          </a:p>
        </p:txBody>
      </p:sp>
      <p:sp>
        <p:nvSpPr>
          <p:cNvPr id="59393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94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4962815-B436-4F99-A225-66C656169DFC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22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DCC9110-A4FE-4848-A369-0F13C18B9AA7}" type="slidenum">
              <a:rPr lang="de-DE"/>
              <a:pPr/>
              <a:t>23</a:t>
            </a:fld>
            <a:endParaRPr lang="de-DE"/>
          </a:p>
        </p:txBody>
      </p:sp>
      <p:sp>
        <p:nvSpPr>
          <p:cNvPr id="60417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418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AC3DEE4-E36E-41D7-AB35-5FC02996D0C7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23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47FC3FF-B4D4-449E-A099-2DA3E82F28F5}" type="slidenum">
              <a:rPr lang="de-DE"/>
              <a:pPr/>
              <a:t>3</a:t>
            </a:fld>
            <a:endParaRPr lang="de-DE"/>
          </a:p>
        </p:txBody>
      </p:sp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38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F13D74F-B40C-45A4-9055-39A8FA6B5BFD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AB23B96-79FF-4226-9BF1-9E48B97FC6F2}" type="slidenum">
              <a:rPr lang="de-DE"/>
              <a:pPr/>
              <a:t>4</a:t>
            </a:fld>
            <a:endParaRPr lang="de-DE"/>
          </a:p>
        </p:txBody>
      </p:sp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2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00C3BDB-BF17-4632-A658-91D4B8268C42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7B7406-32B9-447D-9319-D92D3B6B889A}" type="slidenum">
              <a:rPr lang="de-DE"/>
              <a:pPr/>
              <a:t>5</a:t>
            </a:fld>
            <a:endParaRPr lang="de-DE"/>
          </a:p>
        </p:txBody>
      </p:sp>
      <p:sp>
        <p:nvSpPr>
          <p:cNvPr id="41985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86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D5EF587-4A61-40FD-BD11-45E9BB057B08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A072978-7A9B-4C0B-989C-EC8ED51B4705}" type="slidenum">
              <a:rPr lang="de-DE"/>
              <a:pPr/>
              <a:t>6</a:t>
            </a:fld>
            <a:endParaRPr lang="de-DE"/>
          </a:p>
        </p:txBody>
      </p:sp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0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3E21777-7130-4308-BB50-22FB9D53194A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6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04166E-98B3-4500-BDC3-E65946BD70B1}" type="slidenum">
              <a:rPr lang="de-DE"/>
              <a:pPr/>
              <a:t>7</a:t>
            </a:fld>
            <a:endParaRPr lang="de-DE"/>
          </a:p>
        </p:txBody>
      </p:sp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034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6519BC7-9773-4275-8F86-8CDD3D6A1303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7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FDE7B47-FDEC-49F0-8366-A8CA865D779C}" type="slidenum">
              <a:rPr lang="de-DE"/>
              <a:pPr/>
              <a:t>8</a:t>
            </a:fld>
            <a:endParaRPr lang="de-DE"/>
          </a:p>
        </p:txBody>
      </p:sp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58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587F108-DB78-4D68-B379-9F131AB9AEAE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8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21F75B6-64CD-4D73-BC83-8E967F872711}" type="slidenum">
              <a:rPr lang="de-DE"/>
              <a:pPr/>
              <a:t>9</a:t>
            </a:fld>
            <a:endParaRPr lang="de-DE"/>
          </a:p>
        </p:txBody>
      </p:sp>
      <p:sp>
        <p:nvSpPr>
          <p:cNvPr id="46081" name="Text Box 1"/>
          <p:cNvSpPr txBox="1">
            <a:spLocks noChangeArrowheads="1"/>
          </p:cNvSpPr>
          <p:nvPr/>
        </p:nvSpPr>
        <p:spPr bwMode="auto">
          <a:xfrm>
            <a:off x="920750" y="741363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082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904875" y="4703763"/>
            <a:ext cx="4978400" cy="44561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1800" tIns="46080" rIns="91800" bIns="46080" anchor="b"/>
          <a:lstStyle/>
          <a:p>
            <a:pPr algn="r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10654B4-1531-4A29-96D6-F172D119ECBE}" type="slidenum">
              <a:rPr lang="de-DE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9</a:t>
            </a:fld>
            <a:endParaRPr lang="de-DE" sz="12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8" y="128588"/>
            <a:ext cx="8255000" cy="903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FFBCF6E-3713-465A-A8DD-072228F5C1C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32C3AF2-37D2-412E-B6A6-8D97D194C81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167A553-A21D-481B-990C-A60464AF838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A7F908A-1375-4FB7-987A-D7E2F38E742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C63653E-1C65-4273-8231-79BED455E54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1A4C5C5-DD71-496B-B08B-E236849B79D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77D4622-E138-439E-A090-B3480D5A16F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BCF585E-1E93-4CE6-AA84-FF0E521368D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FE43DA8-C1A9-419A-AD79-87517C13C85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61099FD-2048-4BDE-93AE-2224238A04C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F65BCE4-CF18-4CCF-B8E9-D23D1841EF1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1288" y="128588"/>
            <a:ext cx="2063750" cy="599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43613" cy="599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52888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0563" y="1606550"/>
            <a:ext cx="4054475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33" name="Group 9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1034" name="AutoShape 10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5" name="AutoShape 11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9" name="AutoShape 15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0" name="AutoShape 16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1" name="AutoShape 17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2" name="AutoShape 18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Group 1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10242" name="Rectangle 2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3" name="Rectangle 3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4" name="Rectangle 4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6" name="Rectangle 6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247" name="Group 7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10248" name="AutoShape 8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9" name="AutoShape 9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0" name="AutoShape 10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1" name="AutoShape 11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2" name="AutoShape 12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3" name="AutoShape 13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4" name="AutoShape 14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5" name="AutoShape 15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6" name="AutoShape 16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7" name="AutoShape 17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5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59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Group 1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11266" name="Rectangle 2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7" name="Rectangle 3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8" name="Rectangle 4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9" name="Rectangle 5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Rectangle 6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271" name="Group 7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11272" name="AutoShape 8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3" name="AutoShape 9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4" name="AutoShape 10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5" name="AutoShape 11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6" name="AutoShape 12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7" name="AutoShape 13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8" name="AutoShape 14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9" name="AutoShape 15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0" name="AutoShape 16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1" name="AutoShape 17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28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1283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1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12290" name="Rectangle 2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1" name="Rectangle 3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2" name="Rectangle 4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3" name="Rectangle 5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4" name="Rectangle 6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295" name="Group 7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12296" name="AutoShape 8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7" name="AutoShape 9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8" name="AutoShape 10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9" name="AutoShape 11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0" name="AutoShape 12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1" name="AutoShape 13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2" name="AutoShape 14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3" name="AutoShape 15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4" name="AutoShape 16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5" name="AutoShape 17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0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2307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244850"/>
            <a:ext cx="9144000" cy="288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4763" y="3387725"/>
            <a:ext cx="9105900" cy="212725"/>
            <a:chOff x="3" y="2134"/>
            <a:chExt cx="5736" cy="134"/>
          </a:xfrm>
        </p:grpSpPr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3" y="2134"/>
              <a:ext cx="2225" cy="134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2360" y="2134"/>
              <a:ext cx="389" cy="134"/>
            </a:xfrm>
            <a:prstGeom prst="rect">
              <a:avLst/>
            </a:prstGeom>
            <a:solidFill>
              <a:srgbClr val="9F2D20"/>
            </a:solidFill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2907" y="2134"/>
              <a:ext cx="115" cy="134"/>
            </a:xfrm>
            <a:prstGeom prst="rect">
              <a:avLst/>
            </a:prstGeom>
            <a:solidFill>
              <a:srgbClr val="7498C0"/>
            </a:solidFill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3209" y="2134"/>
              <a:ext cx="61" cy="134"/>
            </a:xfrm>
            <a:prstGeom prst="rect">
              <a:avLst/>
            </a:prstGeom>
            <a:solidFill>
              <a:srgbClr val="FF9A00"/>
            </a:solidFill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4060" y="2134"/>
              <a:ext cx="1679" cy="134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2057" name="AutoShape 9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8" name="AutoShape 10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9" name="AutoShape 11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0" name="AutoShape 12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1" name="AutoShape 13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" name="AutoShape 14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3" name="AutoShape 15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4" name="AutoShape 16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5" name="AutoShape 17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6" name="AutoShape 18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792" r:id="rId12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Group 1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3074" name="Rectangle 2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" name="Rectangle 3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" name="Rectangle 4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" name="Rectangle 5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3080" name="AutoShape 8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1" name="AutoShape 9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2" name="AutoShape 10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3" name="AutoShape 11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4" name="AutoShape 12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5" name="AutoShape 13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6" name="AutoShape 14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8" name="AutoShape 16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9" name="AutoShape 17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9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3091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3092" name="Rectangle 20"/>
          <p:cNvSpPr>
            <a:spLocks noGrp="1" noChangeArrowheads="1"/>
          </p:cNvSpPr>
          <p:nvPr>
            <p:ph type="ftr"/>
          </p:nvPr>
        </p:nvSpPr>
        <p:spPr bwMode="auto">
          <a:xfrm>
            <a:off x="139700" y="6681788"/>
            <a:ext cx="2865438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1">
              <a:lnSpc>
                <a:spcPct val="93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</a:tabLst>
              <a:defRPr sz="1000" b="1">
                <a:solidFill>
                  <a:srgbClr val="9999FF"/>
                </a:solidFill>
              </a:defRPr>
            </a:lvl1pPr>
          </a:lstStyle>
          <a:p>
            <a:r>
              <a:rPr lang="en-GB"/>
              <a:t>Distance learning, 27 Oct 2011</a:t>
            </a:r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sldNum"/>
          </p:nvPr>
        </p:nvSpPr>
        <p:spPr bwMode="auto">
          <a:xfrm>
            <a:off x="6965950" y="6700838"/>
            <a:ext cx="2097088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Tx/>
              <a:buFontTx/>
              <a:buNone/>
              <a:tabLst>
                <a:tab pos="723900" algn="l"/>
                <a:tab pos="1447800" algn="l"/>
              </a:tabLst>
              <a:defRPr sz="1000" b="1">
                <a:solidFill>
                  <a:srgbClr val="9999FF"/>
                </a:solidFill>
              </a:defRPr>
            </a:lvl1pPr>
          </a:lstStyle>
          <a:p>
            <a:fld id="{BB3445C8-67C4-4DE8-B111-D5E0CADBB88E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sldNum="0"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Group 1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4098" name="Rectangle 2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0" name="Rectangle 4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4104" name="AutoShape 8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5" name="AutoShape 9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6" name="AutoShape 10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7" name="AutoShape 11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8" name="AutoShape 12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9" name="AutoShape 13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0" name="AutoShape 14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1" name="AutoShape 15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2" name="AutoShape 16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AutoShape 17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1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1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5122" name="Rectangle 2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5" name="Rectangle 5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6" name="Rectangle 6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5128" name="AutoShape 8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9" name="AutoShape 9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0" name="AutoShape 10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1" name="AutoShape 11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3" name="AutoShape 13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4" name="AutoShape 14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5" name="AutoShape 15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6" name="AutoShape 16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7" name="AutoShape 17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3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5139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Group 1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6146" name="Rectangle 2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8" name="Rectangle 4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9" name="Rectangle 5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0" name="Rectangle 6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6152" name="AutoShape 8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5" name="AutoShape 11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6" name="AutoShape 12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7" name="AutoShape 13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8" name="AutoShape 14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9" name="AutoShape 15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0" name="AutoShape 16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1" name="AutoShape 17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16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Group 1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7170" name="Rectangle 2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2" name="Rectangle 4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3" name="Rectangle 5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4" name="Rectangle 6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5" name="Group 7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7176" name="AutoShape 8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7" name="AutoShape 9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8" name="AutoShape 10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9" name="AutoShape 11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0" name="AutoShape 12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1" name="AutoShape 13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2" name="AutoShape 14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3" name="AutoShape 15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4" name="AutoShape 16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5" name="AutoShape 17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18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7187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Group 1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8194" name="Rectangle 2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7" name="Rectangle 5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8" name="Rectangle 6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8200" name="AutoShape 8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1" name="AutoShape 9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2" name="AutoShape 10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3" name="AutoShape 11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4" name="AutoShape 12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5" name="AutoShape 13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6" name="AutoShape 14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7" name="AutoShape 15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8" name="AutoShape 16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9" name="AutoShape 17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21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1"/>
          <p:cNvGrpSpPr>
            <a:grpSpLocks/>
          </p:cNvGrpSpPr>
          <p:nvPr/>
        </p:nvGrpSpPr>
        <p:grpSpPr bwMode="auto">
          <a:xfrm>
            <a:off x="4763" y="1176338"/>
            <a:ext cx="9105900" cy="123825"/>
            <a:chOff x="3" y="741"/>
            <a:chExt cx="5736" cy="78"/>
          </a:xfrm>
        </p:grpSpPr>
        <p:sp>
          <p:nvSpPr>
            <p:cNvPr id="9218" name="Rectangle 2"/>
            <p:cNvSpPr>
              <a:spLocks noChangeArrowheads="1"/>
            </p:cNvSpPr>
            <p:nvPr/>
          </p:nvSpPr>
          <p:spPr bwMode="auto">
            <a:xfrm>
              <a:off x="3" y="741"/>
              <a:ext cx="2225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19" name="Rectangle 3"/>
            <p:cNvSpPr>
              <a:spLocks noChangeArrowheads="1"/>
            </p:cNvSpPr>
            <p:nvPr/>
          </p:nvSpPr>
          <p:spPr bwMode="auto">
            <a:xfrm>
              <a:off x="2360" y="741"/>
              <a:ext cx="389" cy="78"/>
            </a:xfrm>
            <a:prstGeom prst="rect">
              <a:avLst/>
            </a:prstGeom>
            <a:noFill/>
            <a:ln w="9360">
              <a:solidFill>
                <a:srgbClr val="9F2D2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2907" y="741"/>
              <a:ext cx="115" cy="78"/>
            </a:xfrm>
            <a:prstGeom prst="rect">
              <a:avLst/>
            </a:prstGeom>
            <a:noFill/>
            <a:ln w="9360">
              <a:solidFill>
                <a:srgbClr val="5F758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1" name="Rectangle 5"/>
            <p:cNvSpPr>
              <a:spLocks noChangeArrowheads="1"/>
            </p:cNvSpPr>
            <p:nvPr/>
          </p:nvSpPr>
          <p:spPr bwMode="auto">
            <a:xfrm>
              <a:off x="3209" y="741"/>
              <a:ext cx="61" cy="78"/>
            </a:xfrm>
            <a:prstGeom prst="rect">
              <a:avLst/>
            </a:prstGeom>
            <a:noFill/>
            <a:ln w="9360">
              <a:solidFill>
                <a:srgbClr val="FF9A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2" name="Rectangle 6"/>
            <p:cNvSpPr>
              <a:spLocks noChangeArrowheads="1"/>
            </p:cNvSpPr>
            <p:nvPr/>
          </p:nvSpPr>
          <p:spPr bwMode="auto">
            <a:xfrm>
              <a:off x="4060" y="741"/>
              <a:ext cx="1679" cy="78"/>
            </a:xfrm>
            <a:prstGeom prst="rect">
              <a:avLst/>
            </a:prstGeom>
            <a:noFill/>
            <a:ln w="9360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223" name="Group 7"/>
          <p:cNvGrpSpPr>
            <a:grpSpLocks/>
          </p:cNvGrpSpPr>
          <p:nvPr/>
        </p:nvGrpSpPr>
        <p:grpSpPr bwMode="auto">
          <a:xfrm>
            <a:off x="6916738" y="6303963"/>
            <a:ext cx="1806575" cy="306387"/>
            <a:chOff x="4357" y="3971"/>
            <a:chExt cx="1138" cy="193"/>
          </a:xfrm>
        </p:grpSpPr>
        <p:sp>
          <p:nvSpPr>
            <p:cNvPr id="9224" name="AutoShape 8"/>
            <p:cNvSpPr>
              <a:spLocks noChangeArrowheads="1"/>
            </p:cNvSpPr>
            <p:nvPr/>
          </p:nvSpPr>
          <p:spPr bwMode="auto">
            <a:xfrm>
              <a:off x="4441" y="4055"/>
              <a:ext cx="91" cy="19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3 w 105"/>
                <a:gd name="T5" fmla="*/ 0 h 34"/>
                <a:gd name="T6" fmla="*/ 28 w 105"/>
                <a:gd name="T7" fmla="*/ 0 h 34"/>
                <a:gd name="T8" fmla="*/ 0 w 105"/>
                <a:gd name="T9" fmla="*/ 34 h 34"/>
                <a:gd name="T10" fmla="*/ 103 w 105"/>
                <a:gd name="T11" fmla="*/ 34 h 34"/>
                <a:gd name="T12" fmla="*/ 105 w 105"/>
                <a:gd name="T13" fmla="*/ 19 h 34"/>
                <a:gd name="T14" fmla="*/ 103 w 105"/>
                <a:gd name="T15" fmla="*/ 0 h 34"/>
                <a:gd name="T16" fmla="*/ 0 w 105"/>
                <a:gd name="T17" fmla="*/ 0 h 34"/>
                <a:gd name="T18" fmla="*/ 105 w 105"/>
                <a:gd name="T19" fmla="*/ 34 h 34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>
              <a:off x="4357" y="3971"/>
              <a:ext cx="170" cy="193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 w 176"/>
                <a:gd name="T5" fmla="*/ 122 h 181"/>
                <a:gd name="T6" fmla="*/ 37 w 176"/>
                <a:gd name="T7" fmla="*/ 156 h 181"/>
                <a:gd name="T8" fmla="*/ 146 w 176"/>
                <a:gd name="T9" fmla="*/ 156 h 181"/>
                <a:gd name="T10" fmla="*/ 91 w 176"/>
                <a:gd name="T11" fmla="*/ 176 h 181"/>
                <a:gd name="T12" fmla="*/ 6 w 176"/>
                <a:gd name="T13" fmla="*/ 90 h 181"/>
                <a:gd name="T14" fmla="*/ 91 w 176"/>
                <a:gd name="T15" fmla="*/ 5 h 181"/>
                <a:gd name="T16" fmla="*/ 144 w 176"/>
                <a:gd name="T17" fmla="*/ 23 h 181"/>
                <a:gd name="T18" fmla="*/ 118 w 176"/>
                <a:gd name="T19" fmla="*/ 55 h 181"/>
                <a:gd name="T20" fmla="*/ 175 w 176"/>
                <a:gd name="T21" fmla="*/ 55 h 181"/>
                <a:gd name="T22" fmla="*/ 91 w 176"/>
                <a:gd name="T23" fmla="*/ 0 h 181"/>
                <a:gd name="T24" fmla="*/ 0 w 176"/>
                <a:gd name="T25" fmla="*/ 90 h 181"/>
                <a:gd name="T26" fmla="*/ 91 w 176"/>
                <a:gd name="T27" fmla="*/ 181 h 181"/>
                <a:gd name="T28" fmla="*/ 176 w 176"/>
                <a:gd name="T29" fmla="*/ 122 h 181"/>
                <a:gd name="T30" fmla="*/ 64 w 176"/>
                <a:gd name="T31" fmla="*/ 122 h 181"/>
                <a:gd name="T32" fmla="*/ 0 w 176"/>
                <a:gd name="T33" fmla="*/ 0 h 181"/>
                <a:gd name="T34" fmla="*/ 176 w 176"/>
                <a:gd name="T35" fmla="*/ 181 h 181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>
              <a:off x="4581" y="4014"/>
              <a:ext cx="140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6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auto">
            <a:xfrm>
              <a:off x="4703" y="4014"/>
              <a:ext cx="133" cy="114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0 w 142"/>
                <a:gd name="T5" fmla="*/ 73 h 115"/>
                <a:gd name="T6" fmla="*/ 30 w 142"/>
                <a:gd name="T7" fmla="*/ 115 h 115"/>
                <a:gd name="T8" fmla="*/ 2 w 142"/>
                <a:gd name="T9" fmla="*/ 102 h 115"/>
                <a:gd name="T10" fmla="*/ 9 w 142"/>
                <a:gd name="T11" fmla="*/ 74 h 115"/>
                <a:gd name="T12" fmla="*/ 52 w 142"/>
                <a:gd name="T13" fmla="*/ 0 h 115"/>
                <a:gd name="T14" fmla="*/ 75 w 142"/>
                <a:gd name="T15" fmla="*/ 0 h 115"/>
                <a:gd name="T16" fmla="*/ 33 w 142"/>
                <a:gd name="T17" fmla="*/ 73 h 115"/>
                <a:gd name="T18" fmla="*/ 41 w 142"/>
                <a:gd name="T19" fmla="*/ 95 h 115"/>
                <a:gd name="T20" fmla="*/ 76 w 142"/>
                <a:gd name="T21" fmla="*/ 74 h 115"/>
                <a:gd name="T22" fmla="*/ 118 w 142"/>
                <a:gd name="T23" fmla="*/ 0 h 115"/>
                <a:gd name="T24" fmla="*/ 142 w 142"/>
                <a:gd name="T25" fmla="*/ 0 h 115"/>
                <a:gd name="T26" fmla="*/ 100 w 142"/>
                <a:gd name="T27" fmla="*/ 73 h 115"/>
                <a:gd name="T28" fmla="*/ 0 w 142"/>
                <a:gd name="T29" fmla="*/ 0 h 115"/>
                <a:gd name="T30" fmla="*/ 142 w 142"/>
                <a:gd name="T31" fmla="*/ 115 h 115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4808" y="4014"/>
              <a:ext cx="167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8 w 204"/>
                <a:gd name="T5" fmla="*/ 132 h 132"/>
                <a:gd name="T6" fmla="*/ 102 w 204"/>
                <a:gd name="T7" fmla="*/ 132 h 132"/>
                <a:gd name="T8" fmla="*/ 166 w 204"/>
                <a:gd name="T9" fmla="*/ 21 h 132"/>
                <a:gd name="T10" fmla="*/ 165 w 204"/>
                <a:gd name="T11" fmla="*/ 21 h 132"/>
                <a:gd name="T12" fmla="*/ 76 w 204"/>
                <a:gd name="T13" fmla="*/ 132 h 132"/>
                <a:gd name="T14" fmla="*/ 49 w 204"/>
                <a:gd name="T15" fmla="*/ 132 h 132"/>
                <a:gd name="T16" fmla="*/ 89 w 204"/>
                <a:gd name="T17" fmla="*/ 21 h 132"/>
                <a:gd name="T18" fmla="*/ 88 w 204"/>
                <a:gd name="T19" fmla="*/ 21 h 132"/>
                <a:gd name="T20" fmla="*/ 25 w 204"/>
                <a:gd name="T21" fmla="*/ 132 h 132"/>
                <a:gd name="T22" fmla="*/ 0 w 204"/>
                <a:gd name="T23" fmla="*/ 132 h 132"/>
                <a:gd name="T24" fmla="*/ 75 w 204"/>
                <a:gd name="T25" fmla="*/ 0 h 132"/>
                <a:gd name="T26" fmla="*/ 117 w 204"/>
                <a:gd name="T27" fmla="*/ 0 h 132"/>
                <a:gd name="T28" fmla="*/ 80 w 204"/>
                <a:gd name="T29" fmla="*/ 104 h 132"/>
                <a:gd name="T30" fmla="*/ 80 w 204"/>
                <a:gd name="T31" fmla="*/ 104 h 132"/>
                <a:gd name="T32" fmla="*/ 164 w 204"/>
                <a:gd name="T33" fmla="*/ 0 h 132"/>
                <a:gd name="T34" fmla="*/ 204 w 204"/>
                <a:gd name="T35" fmla="*/ 0 h 132"/>
                <a:gd name="T36" fmla="*/ 128 w 204"/>
                <a:gd name="T37" fmla="*/ 132 h 132"/>
                <a:gd name="T38" fmla="*/ 0 w 204"/>
                <a:gd name="T39" fmla="*/ 0 h 132"/>
                <a:gd name="T40" fmla="*/ 204 w 204"/>
                <a:gd name="T41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9" name="AutoShape 13"/>
            <p:cNvSpPr>
              <a:spLocks noChangeArrowheads="1"/>
            </p:cNvSpPr>
            <p:nvPr/>
          </p:nvSpPr>
          <p:spPr bwMode="auto">
            <a:xfrm>
              <a:off x="4947" y="4014"/>
              <a:ext cx="135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0 w 174"/>
                <a:gd name="T5" fmla="*/ 23 h 132"/>
                <a:gd name="T6" fmla="*/ 90 w 174"/>
                <a:gd name="T7" fmla="*/ 23 h 132"/>
                <a:gd name="T8" fmla="*/ 74 w 174"/>
                <a:gd name="T9" fmla="*/ 50 h 132"/>
                <a:gd name="T10" fmla="*/ 139 w 174"/>
                <a:gd name="T11" fmla="*/ 50 h 132"/>
                <a:gd name="T12" fmla="*/ 125 w 174"/>
                <a:gd name="T13" fmla="*/ 74 h 132"/>
                <a:gd name="T14" fmla="*/ 61 w 174"/>
                <a:gd name="T15" fmla="*/ 74 h 132"/>
                <a:gd name="T16" fmla="*/ 41 w 174"/>
                <a:gd name="T17" fmla="*/ 108 h 132"/>
                <a:gd name="T18" fmla="*/ 114 w 174"/>
                <a:gd name="T19" fmla="*/ 108 h 132"/>
                <a:gd name="T20" fmla="*/ 101 w 174"/>
                <a:gd name="T21" fmla="*/ 132 h 132"/>
                <a:gd name="T22" fmla="*/ 0 w 174"/>
                <a:gd name="T23" fmla="*/ 132 h 132"/>
                <a:gd name="T24" fmla="*/ 76 w 174"/>
                <a:gd name="T25" fmla="*/ 0 h 132"/>
                <a:gd name="T26" fmla="*/ 174 w 174"/>
                <a:gd name="T27" fmla="*/ 0 h 132"/>
                <a:gd name="T28" fmla="*/ 160 w 174"/>
                <a:gd name="T29" fmla="*/ 23 h 132"/>
                <a:gd name="T30" fmla="*/ 0 w 174"/>
                <a:gd name="T31" fmla="*/ 0 h 132"/>
                <a:gd name="T32" fmla="*/ 174 w 174"/>
                <a:gd name="T33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T30" t="T31" r="T32" b="T33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0" name="AutoShape 14"/>
            <p:cNvSpPr>
              <a:spLocks noChangeArrowheads="1"/>
            </p:cNvSpPr>
            <p:nvPr/>
          </p:nvSpPr>
          <p:spPr bwMode="auto">
            <a:xfrm>
              <a:off x="5082" y="4014"/>
              <a:ext cx="112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7 w 144"/>
                <a:gd name="T5" fmla="*/ 132 h 132"/>
                <a:gd name="T6" fmla="*/ 0 w 144"/>
                <a:gd name="T7" fmla="*/ 132 h 132"/>
                <a:gd name="T8" fmla="*/ 62 w 144"/>
                <a:gd name="T9" fmla="*/ 23 h 132"/>
                <a:gd name="T10" fmla="*/ 22 w 144"/>
                <a:gd name="T11" fmla="*/ 23 h 132"/>
                <a:gd name="T12" fmla="*/ 35 w 144"/>
                <a:gd name="T13" fmla="*/ 0 h 132"/>
                <a:gd name="T14" fmla="*/ 144 w 144"/>
                <a:gd name="T15" fmla="*/ 0 h 132"/>
                <a:gd name="T16" fmla="*/ 129 w 144"/>
                <a:gd name="T17" fmla="*/ 23 h 132"/>
                <a:gd name="T18" fmla="*/ 89 w 144"/>
                <a:gd name="T19" fmla="*/ 23 h 132"/>
                <a:gd name="T20" fmla="*/ 27 w 144"/>
                <a:gd name="T21" fmla="*/ 132 h 132"/>
                <a:gd name="T22" fmla="*/ 0 w 144"/>
                <a:gd name="T23" fmla="*/ 0 h 132"/>
                <a:gd name="T24" fmla="*/ 144 w 144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1" name="AutoShape 15"/>
            <p:cNvSpPr>
              <a:spLocks noChangeArrowheads="1"/>
            </p:cNvSpPr>
            <p:nvPr/>
          </p:nvSpPr>
          <p:spPr bwMode="auto">
            <a:xfrm>
              <a:off x="5160" y="4010"/>
              <a:ext cx="130" cy="118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37 w 140"/>
                <a:gd name="T5" fmla="*/ 81 h 118"/>
                <a:gd name="T6" fmla="*/ 50 w 140"/>
                <a:gd name="T7" fmla="*/ 99 h 118"/>
                <a:gd name="T8" fmla="*/ 82 w 140"/>
                <a:gd name="T9" fmla="*/ 84 h 118"/>
                <a:gd name="T10" fmla="*/ 70 w 140"/>
                <a:gd name="T11" fmla="*/ 70 h 118"/>
                <a:gd name="T12" fmla="*/ 59 w 140"/>
                <a:gd name="T13" fmla="*/ 68 h 118"/>
                <a:gd name="T14" fmla="*/ 42 w 140"/>
                <a:gd name="T15" fmla="*/ 34 h 118"/>
                <a:gd name="T16" fmla="*/ 106 w 140"/>
                <a:gd name="T17" fmla="*/ 0 h 118"/>
                <a:gd name="T18" fmla="*/ 129 w 140"/>
                <a:gd name="T19" fmla="*/ 36 h 118"/>
                <a:gd name="T20" fmla="*/ 106 w 140"/>
                <a:gd name="T21" fmla="*/ 36 h 118"/>
                <a:gd name="T22" fmla="*/ 93 w 140"/>
                <a:gd name="T23" fmla="*/ 19 h 118"/>
                <a:gd name="T24" fmla="*/ 65 w 140"/>
                <a:gd name="T25" fmla="*/ 33 h 118"/>
                <a:gd name="T26" fmla="*/ 70 w 140"/>
                <a:gd name="T27" fmla="*/ 44 h 118"/>
                <a:gd name="T28" fmla="*/ 94 w 140"/>
                <a:gd name="T29" fmla="*/ 51 h 118"/>
                <a:gd name="T30" fmla="*/ 106 w 140"/>
                <a:gd name="T31" fmla="*/ 81 h 118"/>
                <a:gd name="T32" fmla="*/ 41 w 140"/>
                <a:gd name="T33" fmla="*/ 118 h 118"/>
                <a:gd name="T34" fmla="*/ 14 w 140"/>
                <a:gd name="T35" fmla="*/ 81 h 118"/>
                <a:gd name="T36" fmla="*/ 37 w 140"/>
                <a:gd name="T37" fmla="*/ 81 h 118"/>
                <a:gd name="T38" fmla="*/ 0 w 140"/>
                <a:gd name="T39" fmla="*/ 0 h 118"/>
                <a:gd name="T40" fmla="*/ 140 w 140"/>
                <a:gd name="T41" fmla="*/ 118 h 118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2" name="AutoShape 16"/>
            <p:cNvSpPr>
              <a:spLocks noChangeArrowheads="1"/>
            </p:cNvSpPr>
            <p:nvPr/>
          </p:nvSpPr>
          <p:spPr bwMode="auto">
            <a:xfrm>
              <a:off x="5254" y="4014"/>
              <a:ext cx="12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23 w 156"/>
                <a:gd name="T5" fmla="*/ 29 h 132"/>
                <a:gd name="T6" fmla="*/ 123 w 156"/>
                <a:gd name="T7" fmla="*/ 29 h 132"/>
                <a:gd name="T8" fmla="*/ 108 w 156"/>
                <a:gd name="T9" fmla="*/ 82 h 132"/>
                <a:gd name="T10" fmla="*/ 75 w 156"/>
                <a:gd name="T11" fmla="*/ 82 h 132"/>
                <a:gd name="T12" fmla="*/ 123 w 156"/>
                <a:gd name="T13" fmla="*/ 29 h 132"/>
                <a:gd name="T14" fmla="*/ 54 w 156"/>
                <a:gd name="T15" fmla="*/ 105 h 132"/>
                <a:gd name="T16" fmla="*/ 104 w 156"/>
                <a:gd name="T17" fmla="*/ 105 h 132"/>
                <a:gd name="T18" fmla="*/ 97 w 156"/>
                <a:gd name="T19" fmla="*/ 132 h 132"/>
                <a:gd name="T20" fmla="*/ 126 w 156"/>
                <a:gd name="T21" fmla="*/ 132 h 132"/>
                <a:gd name="T22" fmla="*/ 156 w 156"/>
                <a:gd name="T23" fmla="*/ 0 h 132"/>
                <a:gd name="T24" fmla="*/ 124 w 156"/>
                <a:gd name="T25" fmla="*/ 0 h 132"/>
                <a:gd name="T26" fmla="*/ 0 w 156"/>
                <a:gd name="T27" fmla="*/ 132 h 132"/>
                <a:gd name="T28" fmla="*/ 29 w 156"/>
                <a:gd name="T29" fmla="*/ 132 h 132"/>
                <a:gd name="T30" fmla="*/ 54 w 156"/>
                <a:gd name="T31" fmla="*/ 105 h 132"/>
                <a:gd name="T32" fmla="*/ 0 w 156"/>
                <a:gd name="T33" fmla="*/ 0 h 132"/>
                <a:gd name="T34" fmla="*/ 156 w 156"/>
                <a:gd name="T3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T32" t="T33" r="T34" b="T35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3" name="AutoShape 17"/>
            <p:cNvSpPr>
              <a:spLocks noChangeArrowheads="1"/>
            </p:cNvSpPr>
            <p:nvPr/>
          </p:nvSpPr>
          <p:spPr bwMode="auto">
            <a:xfrm>
              <a:off x="5382" y="4014"/>
              <a:ext cx="113" cy="111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8 w 145"/>
                <a:gd name="T5" fmla="*/ 132 h 132"/>
                <a:gd name="T6" fmla="*/ 0 w 145"/>
                <a:gd name="T7" fmla="*/ 132 h 132"/>
                <a:gd name="T8" fmla="*/ 64 w 145"/>
                <a:gd name="T9" fmla="*/ 23 h 132"/>
                <a:gd name="T10" fmla="*/ 24 w 145"/>
                <a:gd name="T11" fmla="*/ 23 h 132"/>
                <a:gd name="T12" fmla="*/ 37 w 145"/>
                <a:gd name="T13" fmla="*/ 0 h 132"/>
                <a:gd name="T14" fmla="*/ 145 w 145"/>
                <a:gd name="T15" fmla="*/ 0 h 132"/>
                <a:gd name="T16" fmla="*/ 131 w 145"/>
                <a:gd name="T17" fmla="*/ 23 h 132"/>
                <a:gd name="T18" fmla="*/ 91 w 145"/>
                <a:gd name="T19" fmla="*/ 23 h 132"/>
                <a:gd name="T20" fmla="*/ 28 w 145"/>
                <a:gd name="T21" fmla="*/ 132 h 132"/>
                <a:gd name="T22" fmla="*/ 0 w 145"/>
                <a:gd name="T23" fmla="*/ 0 h 132"/>
                <a:gd name="T24" fmla="*/ 145 w 145"/>
                <a:gd name="T25" fmla="*/ 132 h 132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23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55000" cy="903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9235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259763" cy="4516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2pPr>
      <a:lvl3pPr marL="1143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3pPr>
      <a:lvl4pPr marL="1600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4pPr>
      <a:lvl5pPr marL="20574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 b="1">
          <a:solidFill>
            <a:srgbClr val="FFFFFF"/>
          </a:solidFill>
          <a:latin typeface="Century Gothic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>
          <a:solidFill>
            <a:srgbClr val="00469B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1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3887788" y="204788"/>
            <a:ext cx="5192712" cy="303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600" b="1">
                <a:solidFill>
                  <a:srgbClr val="FFFFFF"/>
                </a:solidFill>
                <a:latin typeface="Tahoma" pitchFamily="32" charset="0"/>
              </a:rPr>
              <a:t>Monitoring volcanic plumes with RGBs</a:t>
            </a: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478338" y="3952875"/>
            <a:ext cx="4429125" cy="175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 eaLnBrk="1"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2B3461"/>
                </a:solidFill>
                <a:latin typeface="Tahoma" pitchFamily="32" charset="0"/>
              </a:rPr>
              <a:t>HansPeter Roesli</a:t>
            </a:r>
          </a:p>
          <a:p>
            <a:pPr algn="l" eaLnBrk="1"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>
                <a:solidFill>
                  <a:srgbClr val="2B3461"/>
                </a:solidFill>
                <a:latin typeface="Tahoma" pitchFamily="32" charset="0"/>
              </a:rPr>
              <a:t>EUMETSAT Satellite Meteorology Consultant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18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99DC0189-8941-4DE9-BC82-3E6F659BDAAD}" type="slidenum">
              <a:rPr lang="en-GB"/>
              <a:pPr/>
              <a:t>10</a:t>
            </a:fld>
            <a:endParaRPr lang="en-GB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287338" y="128588"/>
            <a:ext cx="8496300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Positions of SEVIRI IR12.0/10.8/8.7 bands over characteristic IASI spectra</a:t>
            </a: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555" name="Group 3"/>
          <p:cNvGrpSpPr>
            <a:grpSpLocks/>
          </p:cNvGrpSpPr>
          <p:nvPr/>
        </p:nvGrpSpPr>
        <p:grpSpPr bwMode="auto">
          <a:xfrm>
            <a:off x="0" y="2663825"/>
            <a:ext cx="4311650" cy="2482850"/>
            <a:chOff x="0" y="1678"/>
            <a:chExt cx="2716" cy="1564"/>
          </a:xfrm>
        </p:grpSpPr>
        <p:pic>
          <p:nvPicPr>
            <p:cNvPr id="2355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678"/>
              <a:ext cx="2716" cy="156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3557" name="Rectangle 5"/>
            <p:cNvSpPr>
              <a:spLocks noChangeArrowheads="1"/>
            </p:cNvSpPr>
            <p:nvPr/>
          </p:nvSpPr>
          <p:spPr bwMode="auto">
            <a:xfrm>
              <a:off x="400" y="1809"/>
              <a:ext cx="220" cy="1161"/>
            </a:xfrm>
            <a:prstGeom prst="rect">
              <a:avLst/>
            </a:prstGeom>
            <a:solidFill>
              <a:srgbClr val="CFE7E5">
                <a:alpha val="50000"/>
              </a:srgbClr>
            </a:solidFill>
            <a:ln w="936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8" name="Rectangle 6"/>
            <p:cNvSpPr>
              <a:spLocks noChangeArrowheads="1"/>
            </p:cNvSpPr>
            <p:nvPr/>
          </p:nvSpPr>
          <p:spPr bwMode="auto">
            <a:xfrm>
              <a:off x="884" y="1809"/>
              <a:ext cx="1832" cy="1162"/>
            </a:xfrm>
            <a:prstGeom prst="rect">
              <a:avLst/>
            </a:prstGeom>
            <a:solidFill>
              <a:srgbClr val="CFE7E5">
                <a:alpha val="50000"/>
              </a:srgbClr>
            </a:solidFill>
            <a:ln w="936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559" name="Group 7"/>
          <p:cNvGrpSpPr>
            <a:grpSpLocks/>
          </p:cNvGrpSpPr>
          <p:nvPr/>
        </p:nvGrpSpPr>
        <p:grpSpPr bwMode="auto">
          <a:xfrm>
            <a:off x="2987675" y="2663825"/>
            <a:ext cx="4311650" cy="2476500"/>
            <a:chOff x="1882" y="1678"/>
            <a:chExt cx="2716" cy="1560"/>
          </a:xfrm>
        </p:grpSpPr>
        <p:grpSp>
          <p:nvGrpSpPr>
            <p:cNvPr id="23560" name="Group 8"/>
            <p:cNvGrpSpPr>
              <a:grpSpLocks/>
            </p:cNvGrpSpPr>
            <p:nvPr/>
          </p:nvGrpSpPr>
          <p:grpSpPr bwMode="auto">
            <a:xfrm>
              <a:off x="1882" y="1678"/>
              <a:ext cx="2716" cy="1560"/>
              <a:chOff x="1882" y="1678"/>
              <a:chExt cx="2716" cy="1560"/>
            </a:xfrm>
          </p:grpSpPr>
          <p:pic>
            <p:nvPicPr>
              <p:cNvPr id="23561" name="Picture 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882" y="1678"/>
                <a:ext cx="2706" cy="156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23562" name="Rectangle 10"/>
              <p:cNvSpPr>
                <a:spLocks noChangeArrowheads="1"/>
              </p:cNvSpPr>
              <p:nvPr/>
            </p:nvSpPr>
            <p:spPr bwMode="auto">
              <a:xfrm>
                <a:off x="2971" y="1810"/>
                <a:ext cx="1627" cy="1156"/>
              </a:xfrm>
              <a:prstGeom prst="rect">
                <a:avLst/>
              </a:prstGeom>
              <a:solidFill>
                <a:srgbClr val="CFE7E5">
                  <a:alpha val="50000"/>
                </a:srgbClr>
              </a:solidFill>
              <a:ln w="9360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63" name="Rectangle 11"/>
              <p:cNvSpPr>
                <a:spLocks noChangeArrowheads="1"/>
              </p:cNvSpPr>
              <p:nvPr/>
            </p:nvSpPr>
            <p:spPr bwMode="auto">
              <a:xfrm>
                <a:off x="2277" y="1810"/>
                <a:ext cx="368" cy="1159"/>
              </a:xfrm>
              <a:prstGeom prst="rect">
                <a:avLst/>
              </a:prstGeom>
              <a:solidFill>
                <a:srgbClr val="CFE7E5">
                  <a:alpha val="50000"/>
                </a:srgbClr>
              </a:solidFill>
              <a:ln w="9360">
                <a:solidFill>
                  <a:srgbClr val="80808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3564" name="Group 12"/>
          <p:cNvGrpSpPr>
            <a:grpSpLocks/>
          </p:cNvGrpSpPr>
          <p:nvPr/>
        </p:nvGrpSpPr>
        <p:grpSpPr bwMode="auto">
          <a:xfrm>
            <a:off x="6048375" y="2657475"/>
            <a:ext cx="4311650" cy="2482850"/>
            <a:chOff x="3810" y="1674"/>
            <a:chExt cx="2716" cy="1564"/>
          </a:xfrm>
        </p:grpSpPr>
        <p:pic>
          <p:nvPicPr>
            <p:cNvPr id="23565" name="Picture 1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0" y="1674"/>
              <a:ext cx="2716" cy="156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3566" name="Rectangle 14"/>
            <p:cNvSpPr>
              <a:spLocks noChangeArrowheads="1"/>
            </p:cNvSpPr>
            <p:nvPr/>
          </p:nvSpPr>
          <p:spPr bwMode="auto">
            <a:xfrm>
              <a:off x="4209" y="1805"/>
              <a:ext cx="831" cy="1164"/>
            </a:xfrm>
            <a:prstGeom prst="rect">
              <a:avLst/>
            </a:prstGeom>
            <a:solidFill>
              <a:srgbClr val="CFE7E5">
                <a:alpha val="50000"/>
              </a:srgbClr>
            </a:solidFill>
            <a:ln w="936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7" name="Rectangle 15"/>
            <p:cNvSpPr>
              <a:spLocks noChangeArrowheads="1"/>
            </p:cNvSpPr>
            <p:nvPr/>
          </p:nvSpPr>
          <p:spPr bwMode="auto">
            <a:xfrm>
              <a:off x="5234" y="1805"/>
              <a:ext cx="1283" cy="1164"/>
            </a:xfrm>
            <a:prstGeom prst="rect">
              <a:avLst/>
            </a:prstGeom>
            <a:solidFill>
              <a:srgbClr val="CFE7E5">
                <a:alpha val="50000"/>
              </a:srgbClr>
            </a:solidFill>
            <a:ln w="936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16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B9A79F65-B95C-4E50-B46F-928C7B93C22E}" type="slidenum">
              <a:rPr lang="en-GB"/>
              <a:pPr/>
              <a:t>11</a:t>
            </a:fld>
            <a:endParaRPr lang="en-GB"/>
          </a:p>
        </p:txBody>
      </p:sp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0" y="128588"/>
            <a:ext cx="9215438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439863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9600" y="1439863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1250" y="1439863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8" y="4032250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91250" y="4032250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9600" y="4032250"/>
            <a:ext cx="2879725" cy="2249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287338" y="128588"/>
            <a:ext cx="8567737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Tuning of red and green colour beam of RGB</a:t>
            </a:r>
          </a:p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0000"/>
                </a:solidFill>
                <a:latin typeface="Tahoma" pitchFamily="32" charset="0"/>
              </a:rPr>
              <a:t>IR12.0-IR10.8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 – </a:t>
            </a:r>
            <a:r>
              <a:rPr lang="en-GB" sz="2800" b="1">
                <a:solidFill>
                  <a:srgbClr val="00FF00"/>
                </a:solidFill>
                <a:latin typeface="Tahoma" pitchFamily="32" charset="0"/>
              </a:rPr>
              <a:t>IR10.8-IR8.7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044575" y="3635375"/>
            <a:ext cx="969963" cy="319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>
                <a:solidFill>
                  <a:srgbClr val="000000"/>
                </a:solidFill>
              </a:rPr>
              <a:t>full range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76263" y="6624638"/>
            <a:ext cx="180975" cy="319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140200" y="3635375"/>
            <a:ext cx="969963" cy="319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</a:rPr>
              <a:t>0K to T</a:t>
            </a:r>
            <a:r>
              <a:rPr lang="en-GB" sz="1800" b="1" baseline="-33000">
                <a:solidFill>
                  <a:srgbClr val="000000"/>
                </a:solidFill>
              </a:rPr>
              <a:t>max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6767513" y="3635375"/>
            <a:ext cx="1800225" cy="319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</a:rPr>
              <a:t>0K to T</a:t>
            </a:r>
            <a:r>
              <a:rPr lang="en-GB" sz="1800" b="1" baseline="-33000">
                <a:solidFill>
                  <a:srgbClr val="000000"/>
                </a:solidFill>
              </a:rPr>
              <a:t>VOLC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FEC673BC-5549-4D5B-ADA9-DD3F6EBE7D58}" type="slidenum">
              <a:rPr lang="en-GB"/>
              <a:pPr/>
              <a:t>12</a:t>
            </a:fld>
            <a:endParaRPr lang="en-GB"/>
          </a:p>
        </p:txBody>
      </p:sp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360363" y="128588"/>
            <a:ext cx="8423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0 to T</a:t>
            </a:r>
            <a:r>
              <a:rPr lang="en-GB" sz="2800" b="1" baseline="-33000">
                <a:solidFill>
                  <a:srgbClr val="FFFFFF"/>
                </a:solidFill>
                <a:latin typeface="Tahoma" pitchFamily="32" charset="0"/>
              </a:rPr>
              <a:t>max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  – full sensitivity (case studies)</a:t>
            </a:r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439863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43038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1250" y="1439863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8" y="4032250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91250" y="4032250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035425"/>
            <a:ext cx="2879725" cy="2249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43213" y="1439863"/>
            <a:ext cx="6300787" cy="4918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F7E66C51-65F8-4853-9D20-14DDDD07D910}" type="slidenum">
              <a:rPr lang="en-GB"/>
              <a:pPr/>
              <a:t>13</a:t>
            </a:fld>
            <a:endParaRPr lang="en-GB"/>
          </a:p>
        </p:txBody>
      </p:sp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287338" y="128588"/>
            <a:ext cx="8496300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0 to T</a:t>
            </a:r>
            <a:r>
              <a:rPr lang="en-GB" sz="2800" b="1" baseline="-33000">
                <a:solidFill>
                  <a:srgbClr val="FFFFFF"/>
                </a:solidFill>
                <a:latin typeface="Tahoma" pitchFamily="32" charset="0"/>
              </a:rPr>
              <a:t>VOLC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  – high contrast (implicit to VOLC)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1439863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9600" y="1439863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64275" y="1439863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8" y="4032250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64275" y="4032250"/>
            <a:ext cx="2879725" cy="225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9600" y="4032250"/>
            <a:ext cx="2879725" cy="2249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439863"/>
            <a:ext cx="6300788" cy="4932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BC655676-F3CA-4078-BEEC-2F64313526A0}" type="slidenum">
              <a:rPr lang="en-GB"/>
              <a:pPr/>
              <a:t>14</a:t>
            </a:fld>
            <a:endParaRPr lang="en-GB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4" cstate="print"/>
          <a:srcRect l="20074"/>
          <a:stretch>
            <a:fillRect/>
          </a:stretch>
        </p:blipFill>
        <p:spPr bwMode="auto">
          <a:xfrm>
            <a:off x="2119313" y="1439863"/>
            <a:ext cx="5011737" cy="4918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60363" y="128588"/>
            <a:ext cx="8496300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Proof of the pudding – compare with line differences from IASI spectra in the 8-micron region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5763" y="1368425"/>
            <a:ext cx="2879725" cy="2800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6" cstate="print"/>
          <a:srcRect b="9952"/>
          <a:stretch>
            <a:fillRect/>
          </a:stretch>
        </p:blipFill>
        <p:spPr bwMode="auto">
          <a:xfrm>
            <a:off x="1655763" y="4019550"/>
            <a:ext cx="2879725" cy="2552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655763" y="1728788"/>
            <a:ext cx="704850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FFFFFF"/>
                </a:solidFill>
              </a:rPr>
              <a:t>ash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655763" y="4356100"/>
            <a:ext cx="720725" cy="558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 b="1">
                <a:solidFill>
                  <a:srgbClr val="FFFFFF"/>
                </a:solidFill>
              </a:rPr>
              <a:t>SO</a:t>
            </a:r>
            <a:r>
              <a:rPr lang="en-GB" sz="2400" b="1" baseline="-33000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4D7158E1-F04F-4AAD-98B3-1B6721C83B87}" type="slidenum">
              <a:rPr lang="en-GB"/>
              <a:pPr/>
              <a:t>15</a:t>
            </a:fld>
            <a:endParaRPr lang="en-GB"/>
          </a:p>
        </p:txBody>
      </p:sp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360363" y="128588"/>
            <a:ext cx="8423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Plumes plumes plumes plumes plumes</a:t>
            </a:r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2CABF837-1664-46CA-9AF2-E448C64997F2}" type="slidenum">
              <a:rPr lang="en-GB"/>
              <a:pPr/>
              <a:t>16</a:t>
            </a:fld>
            <a:endParaRPr lang="en-GB"/>
          </a:p>
        </p:txBody>
      </p:sp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360363" y="128588"/>
            <a:ext cx="8423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Ash plumes tracking the circulation in the southern hemisphere – PCCVC (Chile)</a:t>
            </a:r>
          </a:p>
        </p:txBody>
      </p: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68425"/>
            <a:ext cx="3240088" cy="2419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35263" y="2422525"/>
            <a:ext cx="3600450" cy="2689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43550" y="3671888"/>
            <a:ext cx="3600450" cy="2689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755650" y="5256213"/>
            <a:ext cx="3384550" cy="828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  <a:cs typeface="Arial" charset="0"/>
              </a:rPr>
              <a:t>split-window difference over Blue Marble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  <a:cs typeface="Arial" charset="0"/>
              </a:rPr>
              <a:t>Δt = 6hr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  <a:cs typeface="Arial" charset="0"/>
              </a:rPr>
              <a:t>SEVIRI showing the process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F6D23100-6D3B-410C-946B-A971F55EBA91}" type="slidenum">
              <a:rPr lang="en-GB"/>
              <a:pPr/>
              <a:t>17</a:t>
            </a:fld>
            <a:endParaRPr lang="en-GB"/>
          </a:p>
        </p:txBody>
      </p:sp>
      <p:sp>
        <p:nvSpPr>
          <p:cNvPr id="30721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Ash plume tracking deformation zone – Eyjafjalla (Iceland)</a:t>
            </a:r>
          </a:p>
        </p:txBody>
      </p: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439863"/>
            <a:ext cx="3240087" cy="2425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76488" y="2303463"/>
            <a:ext cx="3600450" cy="2697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67288" y="3240088"/>
            <a:ext cx="3959225" cy="2967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755650" y="5256213"/>
            <a:ext cx="3384550" cy="828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  <a:cs typeface="Arial" charset="0"/>
              </a:rPr>
              <a:t>split-window difference over Airmass RGB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  <a:cs typeface="Arial" charset="0"/>
              </a:rPr>
              <a:t>Δt = 3hr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  <a:cs typeface="Arial" charset="0"/>
              </a:rPr>
              <a:t>SEVIRI showing the process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886EA921-1475-4549-B240-FECB8761884B}" type="slidenum">
              <a:rPr lang="en-GB"/>
              <a:pPr/>
              <a:t>18</a:t>
            </a:fld>
            <a:endParaRPr lang="en-GB"/>
          </a:p>
        </p:txBody>
      </p:sp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Major SO</a:t>
            </a:r>
            <a:r>
              <a:rPr lang="en-GB" sz="2800" b="1" baseline="-33000">
                <a:solidFill>
                  <a:srgbClr val="FFFFFF"/>
                </a:solidFill>
                <a:latin typeface="Tahoma" pitchFamily="32" charset="0"/>
              </a:rPr>
              <a:t>2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 streak – Nabro (Ertirea)</a:t>
            </a: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775" y="2260600"/>
            <a:ext cx="7920038" cy="2955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47700" y="5327650"/>
            <a:ext cx="7848600" cy="319088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b="1">
                <a:solidFill>
                  <a:srgbClr val="000000"/>
                </a:solidFill>
              </a:rPr>
              <a:t>Ash&amp;SO2 RGB – IR8.7                                         Airmass RGB – WV7.3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3583A033-42ED-4826-A346-CA3D728953F1}" type="slidenum">
              <a:rPr lang="en-GB"/>
              <a:pPr/>
              <a:t>19</a:t>
            </a:fld>
            <a:endParaRPr lang="en-GB"/>
          </a:p>
        </p:txBody>
      </p:sp>
      <p:sp>
        <p:nvSpPr>
          <p:cNvPr id="32769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Varying SO</a:t>
            </a:r>
            <a:r>
              <a:rPr lang="en-GB" sz="2800" b="1" baseline="-33000">
                <a:solidFill>
                  <a:srgbClr val="FFFFFF"/>
                </a:solidFill>
                <a:latin typeface="Tahoma" pitchFamily="32" charset="0"/>
              </a:rPr>
              <a:t>2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 sensitivity of the WV7.3 channel in the Airmass RGB </a:t>
            </a:r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4103688"/>
            <a:ext cx="3240088" cy="253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1439863"/>
            <a:ext cx="3240088" cy="253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263" y="2725738"/>
            <a:ext cx="3240087" cy="253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8DC2409A-69A5-458A-8BF5-E0CF41899033}" type="slidenum">
              <a:rPr lang="en-GB"/>
              <a:pPr/>
              <a:t>2</a:t>
            </a:fld>
            <a:endParaRPr lang="en-GB"/>
          </a:p>
        </p:txBody>
      </p:sp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Questions to be answered</a:t>
            </a: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301038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01625" indent="-301625" algn="l" eaLnBrk="1">
              <a:spcBef>
                <a:spcPts val="600"/>
              </a:spcBef>
              <a:buClr>
                <a:srgbClr val="2B3461"/>
              </a:buClr>
              <a:buFont typeface="Tahoma" pitchFamily="32" charset="0"/>
              <a:buChar char="•"/>
              <a:tabLst>
                <a:tab pos="301625" algn="l"/>
                <a:tab pos="749300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</a:tabLst>
            </a:pPr>
            <a:r>
              <a:rPr lang="en-GB" sz="2400" b="1">
                <a:solidFill>
                  <a:srgbClr val="2B3461"/>
                </a:solidFill>
                <a:latin typeface="Tahoma" pitchFamily="32" charset="0"/>
              </a:rPr>
              <a:t>What is volcanic ash and SO</a:t>
            </a:r>
            <a:r>
              <a:rPr lang="en-GB" sz="2400" b="1" baseline="-33000">
                <a:solidFill>
                  <a:srgbClr val="2B3461"/>
                </a:solidFill>
                <a:latin typeface="Tahoma" pitchFamily="32" charset="0"/>
              </a:rPr>
              <a:t>2</a:t>
            </a:r>
            <a:r>
              <a:rPr lang="en-GB" sz="2400" b="1">
                <a:solidFill>
                  <a:srgbClr val="2B3461"/>
                </a:solidFill>
                <a:latin typeface="Tahoma" pitchFamily="32" charset="0"/>
              </a:rPr>
              <a:t>?</a:t>
            </a:r>
          </a:p>
          <a:p>
            <a:pPr marL="301625" indent="-301625" algn="l" eaLnBrk="1">
              <a:spcBef>
                <a:spcPts val="600"/>
              </a:spcBef>
              <a:buClr>
                <a:srgbClr val="2B3461"/>
              </a:buClr>
              <a:buFont typeface="Tahoma" pitchFamily="32" charset="0"/>
              <a:buChar char="•"/>
              <a:tabLst>
                <a:tab pos="301625" algn="l"/>
                <a:tab pos="749300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</a:tabLst>
            </a:pPr>
            <a:r>
              <a:rPr lang="en-GB" sz="2400" b="1">
                <a:solidFill>
                  <a:srgbClr val="2B3461"/>
                </a:solidFill>
                <a:latin typeface="Tahoma" pitchFamily="32" charset="0"/>
              </a:rPr>
              <a:t>What are their signatures in the IR spectrum?</a:t>
            </a:r>
          </a:p>
          <a:p>
            <a:pPr marL="301625" indent="-301625" algn="l" eaLnBrk="1">
              <a:spcBef>
                <a:spcPts val="600"/>
              </a:spcBef>
              <a:buClr>
                <a:srgbClr val="2B3461"/>
              </a:buClr>
              <a:buFont typeface="Tahoma" pitchFamily="32" charset="0"/>
              <a:buChar char="•"/>
              <a:tabLst>
                <a:tab pos="301625" algn="l"/>
                <a:tab pos="749300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</a:tabLst>
            </a:pPr>
            <a:r>
              <a:rPr lang="en-GB" sz="2400" b="1">
                <a:solidFill>
                  <a:srgbClr val="2B3461"/>
                </a:solidFill>
                <a:latin typeface="Tahoma" pitchFamily="32" charset="0"/>
              </a:rPr>
              <a:t>What is SEVIRI's serendipidity and IASI's contribution?</a:t>
            </a:r>
          </a:p>
          <a:p>
            <a:pPr marL="301625" indent="-301625" algn="l" eaLnBrk="1">
              <a:spcBef>
                <a:spcPts val="600"/>
              </a:spcBef>
              <a:buClr>
                <a:srgbClr val="2B3461"/>
              </a:buClr>
              <a:buFont typeface="Tahoma" pitchFamily="32" charset="0"/>
              <a:buChar char="•"/>
              <a:tabLst>
                <a:tab pos="301625" algn="l"/>
                <a:tab pos="749300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</a:tabLst>
            </a:pPr>
            <a:r>
              <a:rPr lang="en-GB" sz="2400" b="1">
                <a:solidFill>
                  <a:srgbClr val="2B3461"/>
                </a:solidFill>
                <a:latin typeface="Tahoma" pitchFamily="32" charset="0"/>
              </a:rPr>
              <a:t>What can we learn from the PCCVC plume?</a:t>
            </a:r>
          </a:p>
          <a:p>
            <a:pPr marL="301625" indent="-301625" algn="l" eaLnBrk="1">
              <a:spcBef>
                <a:spcPts val="600"/>
              </a:spcBef>
              <a:buClr>
                <a:srgbClr val="2B3461"/>
              </a:buClr>
              <a:buFont typeface="Tahoma" pitchFamily="32" charset="0"/>
              <a:buChar char="•"/>
              <a:tabLst>
                <a:tab pos="301625" algn="l"/>
                <a:tab pos="749300" algn="l"/>
                <a:tab pos="1198563" algn="l"/>
                <a:tab pos="1647825" algn="l"/>
                <a:tab pos="2097088" algn="l"/>
                <a:tab pos="2546350" algn="l"/>
                <a:tab pos="2995613" algn="l"/>
                <a:tab pos="3444875" algn="l"/>
                <a:tab pos="3894138" algn="l"/>
                <a:tab pos="4343400" algn="l"/>
                <a:tab pos="4792663" algn="l"/>
                <a:tab pos="5241925" algn="l"/>
                <a:tab pos="5691188" algn="l"/>
                <a:tab pos="6140450" algn="l"/>
                <a:tab pos="6589713" algn="l"/>
                <a:tab pos="7038975" algn="l"/>
                <a:tab pos="7488238" algn="l"/>
                <a:tab pos="7937500" algn="l"/>
                <a:tab pos="8386763" algn="l"/>
                <a:tab pos="8836025" algn="l"/>
                <a:tab pos="9285288" algn="l"/>
              </a:tabLst>
            </a:pPr>
            <a:r>
              <a:rPr lang="en-GB" sz="2400" b="1">
                <a:solidFill>
                  <a:srgbClr val="2B3461"/>
                </a:solidFill>
                <a:latin typeface="Tahoma" pitchFamily="32" charset="0"/>
              </a:rPr>
              <a:t>How do volcanic plumes appear in standard SEVIRI RGBs?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305C84AE-F9BA-4DDB-8EF6-F1F3BB91EA5A}" type="slidenum">
              <a:rPr lang="en-GB"/>
              <a:pPr/>
              <a:t>20</a:t>
            </a:fld>
            <a:endParaRPr lang="en-GB"/>
          </a:p>
        </p:txBody>
      </p:sp>
      <p:sp>
        <p:nvSpPr>
          <p:cNvPr id="33793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Complex SO</a:t>
            </a:r>
            <a:r>
              <a:rPr lang="en-GB" sz="2800" b="1" baseline="-33000">
                <a:solidFill>
                  <a:srgbClr val="FFFFFF"/>
                </a:solidFill>
                <a:latin typeface="Tahoma" pitchFamily="32" charset="0"/>
              </a:rPr>
              <a:t>2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 plume – Erta Ale (Ethiopia)</a:t>
            </a:r>
          </a:p>
        </p:txBody>
      </p:sp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/>
          <a:srcRect l="10001" t="9975" r="10001" b="12074"/>
          <a:stretch>
            <a:fillRect/>
          </a:stretch>
        </p:blipFill>
        <p:spPr bwMode="auto">
          <a:xfrm>
            <a:off x="1325563" y="1511300"/>
            <a:ext cx="6494462" cy="467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DFCE2CC3-CAC2-4D2C-93F0-A9D81613DDDC}" type="slidenum">
              <a:rPr lang="en-GB"/>
              <a:pPr/>
              <a:t>21</a:t>
            </a:fld>
            <a:endParaRPr lang="en-GB"/>
          </a:p>
        </p:txBody>
      </p:sp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SO</a:t>
            </a:r>
            <a:r>
              <a:rPr lang="en-GB" sz="2800" b="1" baseline="-33000">
                <a:solidFill>
                  <a:srgbClr val="FFFFFF"/>
                </a:solidFill>
                <a:latin typeface="Tahoma" pitchFamily="32" charset="0"/>
              </a:rPr>
              <a:t>2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 plume in dry air over arid terrain – Erta Ale (Ethiopia)</a:t>
            </a:r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2519363"/>
            <a:ext cx="4319587" cy="3171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2519363"/>
            <a:ext cx="4319587" cy="3171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47700" y="5722938"/>
            <a:ext cx="7848600" cy="319087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b="1">
                <a:solidFill>
                  <a:srgbClr val="000000"/>
                </a:solidFill>
              </a:rPr>
              <a:t>Ash&amp;SO2 RGB – IR8.7                                         Airmass RGB – WV7.3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C1735943-7DB9-458F-A904-61BDFC3C5A6A}" type="slidenum">
              <a:rPr lang="en-GB"/>
              <a:pPr/>
              <a:t>22</a:t>
            </a:fld>
            <a:endParaRPr lang="en-GB"/>
          </a:p>
        </p:txBody>
      </p:sp>
      <p:sp>
        <p:nvSpPr>
          <p:cNvPr id="35841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Ash and dust – 3 variants of tuning the same triple of SEVIRI IR channels</a:t>
            </a:r>
          </a:p>
        </p:txBody>
      </p:sp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 b="5019"/>
          <a:stretch>
            <a:fillRect/>
          </a:stretch>
        </p:blipFill>
        <p:spPr bwMode="auto">
          <a:xfrm>
            <a:off x="6227763" y="1547813"/>
            <a:ext cx="3600450" cy="325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5" cstate="print"/>
          <a:srcRect b="5019"/>
          <a:stretch>
            <a:fillRect/>
          </a:stretch>
        </p:blipFill>
        <p:spPr bwMode="auto">
          <a:xfrm>
            <a:off x="-179388" y="1547813"/>
            <a:ext cx="3600451" cy="325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6" cstate="print"/>
          <a:srcRect b="5019"/>
          <a:stretch>
            <a:fillRect/>
          </a:stretch>
        </p:blipFill>
        <p:spPr bwMode="auto">
          <a:xfrm>
            <a:off x="2771775" y="1550988"/>
            <a:ext cx="3600450" cy="325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843213" y="4932363"/>
            <a:ext cx="3384550" cy="828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  <a:cs typeface="Arial" charset="0"/>
              </a:rPr>
              <a:t>????which is which????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1800" b="1">
              <a:solidFill>
                <a:srgbClr val="000000"/>
              </a:solidFill>
              <a:cs typeface="Arial" charset="0"/>
            </a:endParaRP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  <a:cs typeface="Arial" charset="0"/>
              </a:rPr>
              <a:t>Volcanic ash &amp; SO2 RGB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  <a:cs typeface="Arial" charset="0"/>
              </a:rPr>
              <a:t>24-hour Cloud Microphysics RGB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  <a:cs typeface="Arial" charset="0"/>
              </a:rPr>
              <a:t>Dust RGB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742D70C9-D2AE-4F31-8E7A-00D8FFA51913}" type="slidenum">
              <a:rPr lang="en-GB"/>
              <a:pPr/>
              <a:t>23</a:t>
            </a:fld>
            <a:endParaRPr lang="en-GB"/>
          </a:p>
        </p:txBody>
      </p:sp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304800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Key messages</a:t>
            </a:r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00038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79413" y="1584325"/>
            <a:ext cx="8261350" cy="5400675"/>
          </a:xfrm>
          <a:ln/>
        </p:spPr>
        <p:txBody>
          <a:bodyPr/>
          <a:lstStyle/>
          <a:p>
            <a:pPr indent="-341313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600" b="1"/>
              <a:t>  SEVIRI allows for seamless monitoring of volcanic eruptions and the evolution of their plumes</a:t>
            </a:r>
          </a:p>
          <a:p>
            <a:pPr indent="-341313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600" b="1"/>
              <a:t>  Volcanic plumes are well identifiable with SEVIRI's Cloud Microphysics (and Airmass) RGBs </a:t>
            </a:r>
          </a:p>
          <a:p>
            <a:pPr indent="-341313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600" b="1"/>
              <a:t>  Ash is readily detected</a:t>
            </a:r>
          </a:p>
          <a:p>
            <a:pPr indent="-341313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600" b="1"/>
              <a:t>  Ash is an excellent tracer of some feature of atmospheric dynamics</a:t>
            </a:r>
          </a:p>
          <a:p>
            <a:pPr indent="-341313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600" b="1"/>
              <a:t>  Arid terrain and water vapour hamper SO</a:t>
            </a:r>
            <a:r>
              <a:rPr lang="en-GB" sz="3600" b="1" baseline="-33000"/>
              <a:t>2</a:t>
            </a:r>
            <a:r>
              <a:rPr lang="en-GB" sz="3600" b="1"/>
              <a:t> detection</a:t>
            </a:r>
          </a:p>
          <a:p>
            <a:pPr indent="-341313">
              <a:buSzPct val="45000"/>
              <a:buFont typeface="Wingdings" charset="2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3600" b="1"/>
          </a:p>
          <a:p>
            <a:pPr indent="-341313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600" b="1"/>
              <a:t>  Simple IASI algorithms may help in validation of observations</a:t>
            </a:r>
          </a:p>
          <a:p>
            <a:pPr indent="-341313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600" b="1"/>
              <a:t>  MODIS proxy channels work well with SEVIRI RGB algorithms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B580AF58-C0DF-42A3-8E93-909E68DE038B}" type="slidenum">
              <a:rPr lang="en-GB"/>
              <a:pPr/>
              <a:t>3</a:t>
            </a:fld>
            <a:endParaRPr lang="en-GB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Sources of SO</a:t>
            </a:r>
            <a:r>
              <a:rPr lang="en-GB" sz="2800" b="1" baseline="-33000">
                <a:solidFill>
                  <a:srgbClr val="FFFFFF"/>
                </a:solidFill>
                <a:latin typeface="Tahoma" pitchFamily="32" charset="0"/>
              </a:rPr>
              <a:t>2 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and ash</a:t>
            </a: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2575" y="1619250"/>
            <a:ext cx="8289925" cy="4467225"/>
          </a:xfrm>
          <a:ln/>
        </p:spPr>
        <p:txBody>
          <a:bodyPr/>
          <a:lstStyle/>
          <a:p>
            <a:pPr marL="314325" indent="-314325"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b="1"/>
              <a:t> Volcanic SO2: gas release under decompression during magmatic eruptions → important part of many volcanic eruptions</a:t>
            </a:r>
          </a:p>
          <a:p>
            <a:pPr marL="314325" indent="-314325"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b="1"/>
              <a:t> Industrial SO2: released during industrial processes, e.g. copper smelters</a:t>
            </a:r>
          </a:p>
          <a:p>
            <a:pPr marL="314325" indent="-314325"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b="1"/>
              <a:t> Volcanic ash: production particularly important from eruptions beneath glacial ice → silicate(glass)-rich ash plumes, e.g. Eyjafjalla eruption 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4D23779A-ADAF-4CEC-B3C2-35413702EDC4}" type="slidenum">
              <a:rPr lang="en-GB"/>
              <a:pPr/>
              <a:t>4</a:t>
            </a:fld>
            <a:endParaRPr lang="en-GB"/>
          </a:p>
        </p:txBody>
      </p:sp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Detection of SO</a:t>
            </a:r>
            <a:r>
              <a:rPr lang="en-GB" sz="2800" b="1" baseline="-33000">
                <a:solidFill>
                  <a:srgbClr val="FFFFFF"/>
                </a:solidFill>
                <a:latin typeface="Tahoma" pitchFamily="32" charset="0"/>
              </a:rPr>
              <a:t>2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 in the IR spectrum</a:t>
            </a: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813" y="2138363"/>
            <a:ext cx="4044950" cy="3402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7412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406900" y="2906713"/>
            <a:ext cx="4775200" cy="3044825"/>
          </a:xfrm>
          <a:ln/>
        </p:spPr>
        <p:txBody>
          <a:bodyPr/>
          <a:lstStyle/>
          <a:p>
            <a:pPr indent="-312738">
              <a:buClrTx/>
              <a:buSzPct val="45000"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/>
              <a:t>Two absorption bands, v</a:t>
            </a:r>
            <a:r>
              <a:rPr lang="en-GB" sz="2800" b="1" baseline="-33000"/>
              <a:t>1</a:t>
            </a:r>
            <a:r>
              <a:rPr lang="en-GB" sz="2800" b="1"/>
              <a:t> and v</a:t>
            </a:r>
            <a:r>
              <a:rPr lang="en-GB" sz="2800" b="1" baseline="-33000"/>
              <a:t>3</a:t>
            </a:r>
            <a:r>
              <a:rPr lang="en-GB" sz="2800" b="1"/>
              <a:t>:</a:t>
            </a:r>
          </a:p>
          <a:p>
            <a:pPr indent="-312738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/>
              <a:t>v</a:t>
            </a:r>
            <a:r>
              <a:rPr lang="en-GB" sz="2800" b="1" baseline="-33000"/>
              <a:t>1</a:t>
            </a:r>
            <a:r>
              <a:rPr lang="en-GB" sz="2800" b="1"/>
              <a:t> (weaker):    ~1160cm</a:t>
            </a:r>
            <a:r>
              <a:rPr lang="en-GB" sz="2800" b="1" baseline="33000"/>
              <a:t>-1</a:t>
            </a:r>
            <a:r>
              <a:rPr lang="en-GB" sz="2800" b="1"/>
              <a:t> → SEVIRI IR8.7</a:t>
            </a:r>
          </a:p>
          <a:p>
            <a:pPr indent="-312738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/>
              <a:t>v</a:t>
            </a:r>
            <a:r>
              <a:rPr lang="en-GB" sz="2800" b="1" baseline="-33000"/>
              <a:t>3</a:t>
            </a:r>
            <a:r>
              <a:rPr lang="en-GB" sz="2800" b="1"/>
              <a:t> (stronger):  ~1370cm</a:t>
            </a:r>
            <a:r>
              <a:rPr lang="en-GB" sz="2800" b="1" baseline="33000"/>
              <a:t>-1</a:t>
            </a:r>
            <a:r>
              <a:rPr lang="en-GB" sz="2800" b="1"/>
              <a:t> → SEVIRI WV7.3</a:t>
            </a:r>
          </a:p>
          <a:p>
            <a:pPr indent="-312738">
              <a:buClrTx/>
              <a:buSzPct val="45000"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2800" b="1"/>
          </a:p>
          <a:p>
            <a:pPr indent="-312738">
              <a:buClrTx/>
              <a:buSzPct val="45000"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/>
              <a:t>Bands contaminated by water vapour </a:t>
            </a:r>
            <a:br>
              <a:rPr lang="en-GB" sz="2800" b="1"/>
            </a:br>
            <a:r>
              <a:rPr lang="en-GB" sz="2800" b="1"/>
              <a:t>→ with IASI look at differences with nearby lines outside SO</a:t>
            </a:r>
            <a:r>
              <a:rPr lang="en-GB" sz="2800" b="1" baseline="-33000"/>
              <a:t>2</a:t>
            </a:r>
            <a:r>
              <a:rPr lang="en-GB" sz="2800" b="1"/>
              <a:t> absorption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6761BC27-1003-4602-95C1-D0E5DA01B0BA}" type="slidenum">
              <a:rPr lang="en-GB"/>
              <a:pPr/>
              <a:t>5</a:t>
            </a:fld>
            <a:endParaRPr lang="en-GB"/>
          </a:p>
        </p:txBody>
      </p:sp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Detection of volcanic ash in the IR spectrum</a:t>
            </a: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275" y="2616200"/>
            <a:ext cx="4044950" cy="2446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843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543425" y="1751013"/>
            <a:ext cx="4371975" cy="3856037"/>
          </a:xfrm>
          <a:ln/>
        </p:spPr>
        <p:txBody>
          <a:bodyPr/>
          <a:lstStyle/>
          <a:p>
            <a:pPr marL="314325" indent="-314325"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sz="1400"/>
              <a:t> </a:t>
            </a:r>
            <a:r>
              <a:rPr lang="en-GB" sz="2000"/>
              <a:t>Eyjafjalla ash plume contained 58 per cent of silicate particles (Nordic Volcanological Center)</a:t>
            </a:r>
          </a:p>
          <a:p>
            <a:pPr marL="314325" indent="-314325">
              <a:buClrTx/>
              <a:buSzTx/>
              <a:buFontTx/>
              <a:buNone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sz="2000"/>
              <a:t> Silicate particles have lower emissivity (inverse absorption) at ~10.8µm than at ~12.0µm, bands found on many satellite radiometers → look at this split-window difference:</a:t>
            </a:r>
            <a:br>
              <a:rPr lang="en-GB" sz="2000"/>
            </a:br>
            <a:r>
              <a:rPr lang="en-GB" sz="2000"/>
              <a:t>IR10.8–IR12.0&lt;0 for ash</a:t>
            </a:r>
            <a:br>
              <a:rPr lang="en-GB" sz="2000"/>
            </a:br>
            <a:r>
              <a:rPr lang="en-GB" sz="2000"/>
              <a:t>IR10.8–IR12.0&gt;0 for ice</a:t>
            </a:r>
          </a:p>
          <a:p>
            <a:pPr marL="314325" indent="-314325">
              <a:buClrTx/>
              <a:buSzTx/>
              <a:buFontTx/>
              <a:buNone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sz="2000">
                <a:solidFill>
                  <a:srgbClr val="FF3333"/>
                </a:solidFill>
              </a:rPr>
              <a:t>(or vice versa)</a:t>
            </a:r>
          </a:p>
          <a:p>
            <a:pPr marL="314325" indent="-314325">
              <a:buClrTx/>
              <a:buSzPct val="45000"/>
              <a:buFontTx/>
              <a:buNone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sz="2600" b="1"/>
              <a:t>→</a:t>
            </a:r>
            <a:r>
              <a:rPr lang="en-GB" sz="2000"/>
              <a:t> Discrimination method for</a:t>
            </a:r>
            <a:br>
              <a:rPr lang="en-GB" sz="2000"/>
            </a:br>
            <a:r>
              <a:rPr lang="en-GB" sz="2000"/>
              <a:t>ash plumes ↔ ice clouds</a:t>
            </a:r>
          </a:p>
          <a:p>
            <a:pPr marL="314325" indent="-314325">
              <a:buClr>
                <a:srgbClr val="2B3461"/>
              </a:buClr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sz="2000"/>
              <a:t>    IASI only: line @ 1168cm</a:t>
            </a:r>
            <a:r>
              <a:rPr lang="en-GB" sz="2000" baseline="33000"/>
              <a:t>-1</a:t>
            </a:r>
            <a:r>
              <a:rPr lang="en-GB" sz="2000"/>
              <a:t> (fine ash)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852EE060-3312-45E6-96FE-A2C9ADA9E9E9}" type="slidenum">
              <a:rPr lang="en-GB"/>
              <a:pPr/>
              <a:t>6</a:t>
            </a:fld>
            <a:endParaRPr lang="en-GB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SO</a:t>
            </a:r>
            <a:r>
              <a:rPr lang="en-GB" sz="2800" b="1" baseline="-33000">
                <a:solidFill>
                  <a:srgbClr val="FFFFFF"/>
                </a:solidFill>
                <a:latin typeface="Tahoma" pitchFamily="32" charset="0"/>
              </a:rPr>
              <a:t>2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 in hyperspectral IASI</a:t>
            </a:r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3602038"/>
            <a:ext cx="7199313" cy="2638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9460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041400" y="1206500"/>
            <a:ext cx="7496175" cy="2481263"/>
          </a:xfrm>
          <a:ln/>
        </p:spPr>
        <p:txBody>
          <a:bodyPr/>
          <a:lstStyle/>
          <a:p>
            <a:pPr indent="-312738">
              <a:buClrTx/>
              <a:buSzPct val="45000"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/>
          </a:p>
          <a:p>
            <a:pPr indent="-312738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 IASI covers both SO</a:t>
            </a:r>
            <a:r>
              <a:rPr lang="en-GB" baseline="-33000"/>
              <a:t>2</a:t>
            </a:r>
            <a:r>
              <a:rPr lang="en-GB"/>
              <a:t> absorption bands with 0.25cm</a:t>
            </a:r>
            <a:r>
              <a:rPr lang="en-GB" baseline="33000"/>
              <a:t>-1</a:t>
            </a:r>
            <a:r>
              <a:rPr lang="en-GB"/>
              <a:t> resolution</a:t>
            </a:r>
            <a:br>
              <a:rPr lang="en-GB"/>
            </a:br>
            <a:r>
              <a:rPr lang="en-GB" sz="3200"/>
              <a:t>→ </a:t>
            </a:r>
            <a:r>
              <a:rPr lang="en-GB"/>
              <a:t>simple on/off-line differences give already semi-quantitative results</a:t>
            </a:r>
          </a:p>
          <a:p>
            <a:pPr marL="4114800" lvl="4" indent="-427038">
              <a:buClrTx/>
              <a:buSzPct val="45000"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rgbClr val="FF0000"/>
                </a:solidFill>
              </a:rPr>
              <a:t>red</a:t>
            </a:r>
            <a:r>
              <a:rPr lang="en-GB"/>
              <a:t> – </a:t>
            </a:r>
            <a:r>
              <a:rPr lang="en-GB">
                <a:solidFill>
                  <a:srgbClr val="FF3333"/>
                </a:solidFill>
              </a:rPr>
              <a:t>orange</a:t>
            </a:r>
            <a:r>
              <a:rPr lang="en-GB"/>
              <a:t> </a:t>
            </a:r>
            <a:r>
              <a:rPr lang="en-GB">
                <a:solidFill>
                  <a:srgbClr val="000000"/>
                </a:solidFill>
              </a:rPr>
              <a:t>(spaced lines)</a:t>
            </a:r>
          </a:p>
          <a:p>
            <a:pPr marL="4114800" lvl="4" indent="-427038">
              <a:buClrTx/>
              <a:buSzPct val="45000"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rgbClr val="2300DC"/>
                </a:solidFill>
              </a:rPr>
              <a:t>blue</a:t>
            </a:r>
            <a:r>
              <a:rPr lang="en-GB"/>
              <a:t> – </a:t>
            </a:r>
            <a:r>
              <a:rPr lang="en-GB">
                <a:solidFill>
                  <a:srgbClr val="00DCFF"/>
                </a:solidFill>
              </a:rPr>
              <a:t>cyan</a:t>
            </a:r>
            <a:r>
              <a:rPr lang="en-GB"/>
              <a:t> </a:t>
            </a:r>
            <a:r>
              <a:rPr lang="en-GB">
                <a:solidFill>
                  <a:srgbClr val="000000"/>
                </a:solidFill>
              </a:rPr>
              <a:t>(adjacent lines)</a:t>
            </a:r>
          </a:p>
          <a:p>
            <a:pPr indent="-312738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rgbClr val="000000"/>
                </a:solidFill>
              </a:rPr>
              <a:t> Ash can be easily done as well</a:t>
            </a:r>
          </a:p>
          <a:p>
            <a:pPr indent="-312738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rgbClr val="000000"/>
                </a:solidFill>
              </a:rPr>
              <a:t> High potential for quantitative products</a:t>
            </a:r>
          </a:p>
          <a:p>
            <a:pPr indent="-312738">
              <a:buClrTx/>
              <a:buSzPct val="45000"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>
              <a:solidFill>
                <a:srgbClr val="000000"/>
              </a:solidFill>
            </a:endParaRP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/>
          <a:srcRect t="29924"/>
          <a:stretch>
            <a:fillRect/>
          </a:stretch>
        </p:blipFill>
        <p:spPr bwMode="auto">
          <a:xfrm>
            <a:off x="6584950" y="2389188"/>
            <a:ext cx="1800225" cy="1062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9462" name="Line 6"/>
          <p:cNvSpPr>
            <a:spLocks noChangeShapeType="1"/>
          </p:cNvSpPr>
          <p:nvPr/>
        </p:nvSpPr>
        <p:spPr bwMode="auto">
          <a:xfrm flipV="1">
            <a:off x="5111750" y="2878138"/>
            <a:ext cx="1871663" cy="363537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DEFE7143-94E6-4F28-8EB3-7A8D48F57173}" type="slidenum">
              <a:rPr lang="en-GB"/>
              <a:pPr/>
              <a:t>7</a:t>
            </a:fld>
            <a:endParaRPr lang="en-GB"/>
          </a:p>
        </p:txBody>
      </p:sp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0" y="128588"/>
            <a:ext cx="9144000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SEVIRI's serendipidity – channels by chance adequate for an Ash&amp;SO</a:t>
            </a:r>
            <a:r>
              <a:rPr lang="en-GB" sz="2800" b="1" baseline="-33000">
                <a:solidFill>
                  <a:srgbClr val="FFFFFF"/>
                </a:solidFill>
                <a:latin typeface="Tahoma" pitchFamily="32" charset="0"/>
              </a:rPr>
              <a:t>2</a:t>
            </a: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 RGB composite (VOLC)</a:t>
            </a: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275" y="1382713"/>
            <a:ext cx="3600450" cy="3027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484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543425" y="1606550"/>
            <a:ext cx="4625975" cy="4467225"/>
          </a:xfrm>
          <a:ln/>
        </p:spPr>
        <p:txBody>
          <a:bodyPr/>
          <a:lstStyle/>
          <a:p>
            <a:pPr marL="314325" indent="-314325"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/>
              <a:t> Adequate SEVIRI channels:</a:t>
            </a:r>
          </a:p>
          <a:p>
            <a:pPr marL="1455738" lvl="1" indent="-541338"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sz="2000"/>
              <a:t> SO2:		WV7.3/IR8.7</a:t>
            </a:r>
            <a:br>
              <a:rPr lang="en-GB" sz="2000"/>
            </a:br>
            <a:r>
              <a:rPr lang="en-GB" sz="2000"/>
              <a:t>(not intended)</a:t>
            </a:r>
          </a:p>
          <a:p>
            <a:pPr marL="1455738" lvl="1" indent="-541338"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sz="2000"/>
              <a:t> Ash:		IR10.8/IR12.0</a:t>
            </a:r>
            <a:br>
              <a:rPr lang="en-GB" sz="2000"/>
            </a:br>
            <a:r>
              <a:rPr lang="en-GB" sz="2000"/>
              <a:t>(also for dust)</a:t>
            </a:r>
          </a:p>
          <a:p>
            <a:pPr marL="314325" indent="-314325"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/>
              <a:t> RGB composite</a:t>
            </a:r>
          </a:p>
          <a:p>
            <a:pPr marL="1455738" lvl="1" indent="-541338">
              <a:buClrTx/>
              <a:buFontTx/>
              <a:buNone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sz="1800">
                <a:solidFill>
                  <a:srgbClr val="FF0000"/>
                </a:solidFill>
              </a:rPr>
              <a:t>RED = IR12.0-IR10.8 (-4°C to +°2C)</a:t>
            </a:r>
          </a:p>
          <a:p>
            <a:pPr marL="1455738" lvl="1" indent="-541338">
              <a:buClrTx/>
              <a:buFontTx/>
              <a:buNone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sz="1800">
                <a:solidFill>
                  <a:srgbClr val="00AE00"/>
                </a:solidFill>
              </a:rPr>
              <a:t>GREEN = IR10.8-IR8.7 (-4°C to +°5C)</a:t>
            </a:r>
          </a:p>
          <a:p>
            <a:pPr marL="1455738" lvl="1" indent="-541338">
              <a:buClrTx/>
              <a:buFontTx/>
              <a:buNone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 sz="1800">
                <a:solidFill>
                  <a:srgbClr val="2300DC"/>
                </a:solidFill>
              </a:rPr>
              <a:t>BLUE = IR10.8 (-30°C to 30°C) </a:t>
            </a:r>
          </a:p>
          <a:p>
            <a:pPr marL="314325" indent="-314325"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>
                <a:solidFill>
                  <a:srgbClr val="000000"/>
                </a:solidFill>
              </a:rPr>
              <a:t> Other tunings of the same channel triple exist</a:t>
            </a:r>
          </a:p>
          <a:p>
            <a:pPr marL="314325" indent="-314325">
              <a:buSzPct val="45000"/>
              <a:buFont typeface="Wingdings" charset="2"/>
              <a:buChar char=""/>
              <a:tabLst>
                <a:tab pos="314325" algn="l"/>
                <a:tab pos="419100" algn="l"/>
                <a:tab pos="868363" algn="l"/>
                <a:tab pos="1317625" algn="l"/>
                <a:tab pos="1766888" algn="l"/>
                <a:tab pos="2216150" algn="l"/>
                <a:tab pos="2665413" algn="l"/>
                <a:tab pos="3114675" algn="l"/>
                <a:tab pos="3563938" algn="l"/>
                <a:tab pos="4013200" algn="l"/>
                <a:tab pos="4462463" algn="l"/>
                <a:tab pos="4911725" algn="l"/>
                <a:tab pos="5360988" algn="l"/>
                <a:tab pos="5810250" algn="l"/>
                <a:tab pos="6259513" algn="l"/>
                <a:tab pos="6708775" algn="l"/>
                <a:tab pos="7158038" algn="l"/>
                <a:tab pos="7607300" algn="l"/>
                <a:tab pos="8056563" algn="l"/>
                <a:tab pos="8505825" algn="l"/>
                <a:tab pos="8955088" algn="l"/>
              </a:tabLst>
            </a:pPr>
            <a:r>
              <a:rPr lang="en-GB">
                <a:solidFill>
                  <a:srgbClr val="000000"/>
                </a:solidFill>
              </a:rPr>
              <a:t> Applicable to MODIS proxy channels</a:t>
            </a: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5275" y="4452938"/>
            <a:ext cx="3600450" cy="2178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486" name="Line 6"/>
          <p:cNvSpPr>
            <a:spLocks noChangeShapeType="1"/>
          </p:cNvSpPr>
          <p:nvPr/>
        </p:nvSpPr>
        <p:spPr bwMode="auto">
          <a:xfrm flipH="1">
            <a:off x="3717925" y="3633788"/>
            <a:ext cx="758825" cy="1587"/>
          </a:xfrm>
          <a:prstGeom prst="line">
            <a:avLst/>
          </a:prstGeom>
          <a:noFill/>
          <a:ln w="1080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 flipH="1">
            <a:off x="3717925" y="3454400"/>
            <a:ext cx="758825" cy="1588"/>
          </a:xfrm>
          <a:prstGeom prst="line">
            <a:avLst/>
          </a:prstGeom>
          <a:noFill/>
          <a:ln w="360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 flipH="1">
            <a:off x="6453188" y="5254625"/>
            <a:ext cx="758825" cy="1588"/>
          </a:xfrm>
          <a:prstGeom prst="line">
            <a:avLst/>
          </a:prstGeom>
          <a:noFill/>
          <a:ln w="360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ADFDFC3A-1B83-41B9-9839-71C214DD6D80}" type="slidenum">
              <a:rPr lang="en-GB"/>
              <a:pPr/>
              <a:t>8</a:t>
            </a:fld>
            <a:endParaRPr lang="en-GB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360363" y="128588"/>
            <a:ext cx="8423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Our study object</a:t>
            </a:r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547813"/>
            <a:ext cx="4597400" cy="3584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 cstate="print"/>
          <a:srcRect r="13092"/>
          <a:stretch>
            <a:fillRect/>
          </a:stretch>
        </p:blipFill>
        <p:spPr bwMode="auto">
          <a:xfrm>
            <a:off x="5018088" y="1547813"/>
            <a:ext cx="4013200" cy="3589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124075" y="5113338"/>
            <a:ext cx="803275" cy="319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>
                <a:solidFill>
                  <a:srgbClr val="000000"/>
                </a:solidFill>
              </a:rPr>
              <a:t>SEVIRI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516688" y="5113338"/>
            <a:ext cx="803275" cy="319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400">
                <a:solidFill>
                  <a:srgbClr val="000000"/>
                </a:solidFill>
              </a:rPr>
              <a:t>MODIS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033713" y="5545138"/>
            <a:ext cx="3078162" cy="319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</a:rPr>
              <a:t>Volcanic ash &amp; SO</a:t>
            </a:r>
            <a:r>
              <a:rPr lang="en-GB" sz="1800" b="1" baseline="-33000">
                <a:solidFill>
                  <a:srgbClr val="000000"/>
                </a:solidFill>
              </a:rPr>
              <a:t>2</a:t>
            </a:r>
            <a:r>
              <a:rPr lang="en-GB" sz="1800" b="1">
                <a:solidFill>
                  <a:srgbClr val="000000"/>
                </a:solidFill>
              </a:rPr>
              <a:t> RGB – VOLC</a:t>
            </a:r>
          </a:p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</a:rPr>
              <a:t>Puyehuye-Cordón Caulle Volcanic Complex (PCCVC) in the Chilean Andes</a:t>
            </a:r>
          </a:p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b="1">
                <a:solidFill>
                  <a:srgbClr val="000000"/>
                </a:solidFill>
              </a:rPr>
              <a:t>Plume on day 3 after start of eruption on 3 June 2011</a:t>
            </a:r>
          </a:p>
        </p:txBody>
      </p: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rPr lang="en-GB"/>
              <a:t>Distance learning, 27 Oct 2011</a:t>
            </a:r>
          </a:p>
        </p:txBody>
      </p:sp>
      <p:sp>
        <p:nvSpPr>
          <p:cNvPr id="21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13C98EDB-0BB7-4980-8559-91F9B874256D}" type="slidenum">
              <a:rPr lang="en-GB"/>
              <a:pPr/>
              <a:t>9</a:t>
            </a:fld>
            <a:endParaRPr lang="en-GB"/>
          </a:p>
        </p:txBody>
      </p:sp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b="1">
                <a:solidFill>
                  <a:srgbClr val="FFFFFF"/>
                </a:solidFill>
                <a:latin typeface="Tahoma" pitchFamily="32" charset="0"/>
              </a:rPr>
              <a:t>Hyperspectral IR signatures of ice and ash (IASI)</a:t>
            </a:r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95275" y="2219325"/>
            <a:ext cx="8632825" cy="231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276600" y="2519363"/>
            <a:ext cx="71438" cy="71437"/>
          </a:xfrm>
          <a:prstGeom prst="rect">
            <a:avLst/>
          </a:prstGeom>
          <a:solidFill>
            <a:srgbClr val="00DCFF"/>
          </a:solidFill>
          <a:ln w="936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276600" y="2519363"/>
            <a:ext cx="71438" cy="71437"/>
          </a:xfrm>
          <a:prstGeom prst="rect">
            <a:avLst/>
          </a:prstGeom>
          <a:solidFill>
            <a:srgbClr val="00DCFF"/>
          </a:solidFill>
          <a:ln w="9360">
            <a:solidFill>
              <a:srgbClr val="00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295400" y="4572000"/>
            <a:ext cx="71438" cy="71438"/>
          </a:xfrm>
          <a:prstGeom prst="rect">
            <a:avLst/>
          </a:prstGeom>
          <a:solidFill>
            <a:srgbClr val="FF0000"/>
          </a:solidFill>
          <a:ln w="936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368425" y="4716463"/>
            <a:ext cx="71438" cy="71437"/>
          </a:xfrm>
          <a:prstGeom prst="rect">
            <a:avLst/>
          </a:prstGeom>
          <a:solidFill>
            <a:srgbClr val="0047FF"/>
          </a:solidFill>
          <a:ln w="9360">
            <a:solidFill>
              <a:srgbClr val="2300D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179388" y="2376488"/>
            <a:ext cx="3590925" cy="2801937"/>
            <a:chOff x="113" y="1497"/>
            <a:chExt cx="2262" cy="1765"/>
          </a:xfrm>
        </p:grpSpPr>
        <p:pic>
          <p:nvPicPr>
            <p:cNvPr id="2253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" y="1497"/>
              <a:ext cx="2262" cy="1765"/>
            </a:xfrm>
            <a:prstGeom prst="rect">
              <a:avLst/>
            </a:prstGeom>
            <a:solidFill>
              <a:srgbClr val="0000FF"/>
            </a:solidFill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2537" name="Text Box 9"/>
            <p:cNvSpPr txBox="1">
              <a:spLocks noChangeArrowheads="1"/>
            </p:cNvSpPr>
            <p:nvPr/>
          </p:nvSpPr>
          <p:spPr bwMode="auto">
            <a:xfrm>
              <a:off x="1950" y="1610"/>
              <a:ext cx="276" cy="19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5000" rIns="90000" bIns="4500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1">
                  <a:solidFill>
                    <a:srgbClr val="FFFFFF"/>
                  </a:solidFill>
                </a:rPr>
                <a:t>ice</a:t>
              </a:r>
            </a:p>
          </p:txBody>
        </p:sp>
        <p:sp>
          <p:nvSpPr>
            <p:cNvPr id="22538" name="Text Box 10"/>
            <p:cNvSpPr txBox="1">
              <a:spLocks noChangeArrowheads="1"/>
            </p:cNvSpPr>
            <p:nvPr/>
          </p:nvSpPr>
          <p:spPr bwMode="auto">
            <a:xfrm>
              <a:off x="681" y="2948"/>
              <a:ext cx="390" cy="19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5000" rIns="90000" bIns="4500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1">
                  <a:solidFill>
                    <a:srgbClr val="000000"/>
                  </a:solidFill>
                </a:rPr>
                <a:t>clear</a:t>
              </a:r>
            </a:p>
          </p:txBody>
        </p:sp>
        <p:sp>
          <p:nvSpPr>
            <p:cNvPr id="22539" name="Text Box 11"/>
            <p:cNvSpPr txBox="1">
              <a:spLocks noChangeArrowheads="1"/>
            </p:cNvSpPr>
            <p:nvPr/>
          </p:nvSpPr>
          <p:spPr bwMode="auto">
            <a:xfrm>
              <a:off x="681" y="2722"/>
              <a:ext cx="315" cy="19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5000" rIns="90000" bIns="4500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1">
                  <a:solidFill>
                    <a:srgbClr val="000000"/>
                  </a:solidFill>
                </a:rPr>
                <a:t>ash</a:t>
              </a:r>
            </a:p>
          </p:txBody>
        </p:sp>
      </p:grpSp>
      <p:grpSp>
        <p:nvGrpSpPr>
          <p:cNvPr id="22540" name="Group 12"/>
          <p:cNvGrpSpPr>
            <a:grpSpLocks/>
          </p:cNvGrpSpPr>
          <p:nvPr/>
        </p:nvGrpSpPr>
        <p:grpSpPr bwMode="auto">
          <a:xfrm>
            <a:off x="4103688" y="2376488"/>
            <a:ext cx="4860925" cy="2801937"/>
            <a:chOff x="2585" y="1497"/>
            <a:chExt cx="3062" cy="1765"/>
          </a:xfrm>
        </p:grpSpPr>
        <p:pic>
          <p:nvPicPr>
            <p:cNvPr id="22541" name="Picture 1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85" y="1497"/>
              <a:ext cx="3062" cy="176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2542" name="Text Box 14"/>
            <p:cNvSpPr txBox="1">
              <a:spLocks noChangeArrowheads="1"/>
            </p:cNvSpPr>
            <p:nvPr/>
          </p:nvSpPr>
          <p:spPr bwMode="auto">
            <a:xfrm>
              <a:off x="3560" y="3039"/>
              <a:ext cx="403" cy="137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000" tIns="45000" rIns="90000" bIns="4500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900">
                  <a:solidFill>
                    <a:srgbClr val="000000"/>
                  </a:solidFill>
                </a:rPr>
                <a:t>1000cm</a:t>
              </a:r>
              <a:r>
                <a:rPr lang="en-GB" sz="900" baseline="33000">
                  <a:solidFill>
                    <a:srgbClr val="000000"/>
                  </a:solidFill>
                </a:rPr>
                <a:t>-1</a:t>
              </a:r>
            </a:p>
          </p:txBody>
        </p:sp>
        <p:sp>
          <p:nvSpPr>
            <p:cNvPr id="22543" name="Text Box 15"/>
            <p:cNvSpPr txBox="1">
              <a:spLocks noChangeArrowheads="1"/>
            </p:cNvSpPr>
            <p:nvPr/>
          </p:nvSpPr>
          <p:spPr bwMode="auto">
            <a:xfrm>
              <a:off x="4626" y="3039"/>
              <a:ext cx="362" cy="137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000" tIns="45000" rIns="90000" bIns="4500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900">
                  <a:solidFill>
                    <a:srgbClr val="000000"/>
                  </a:solidFill>
                </a:rPr>
                <a:t>500cm</a:t>
              </a:r>
              <a:r>
                <a:rPr lang="en-GB" sz="900" baseline="33000">
                  <a:solidFill>
                    <a:srgbClr val="000000"/>
                  </a:solidFill>
                </a:rPr>
                <a:t>-1</a:t>
              </a:r>
            </a:p>
          </p:txBody>
        </p:sp>
        <p:sp>
          <p:nvSpPr>
            <p:cNvPr id="22544" name="Text Box 16"/>
            <p:cNvSpPr txBox="1">
              <a:spLocks noChangeArrowheads="1"/>
            </p:cNvSpPr>
            <p:nvPr/>
          </p:nvSpPr>
          <p:spPr bwMode="auto">
            <a:xfrm>
              <a:off x="3288" y="1655"/>
              <a:ext cx="399" cy="262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000" tIns="45000" rIns="90000" bIns="4500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100">
                  <a:solidFill>
                    <a:srgbClr val="000000"/>
                  </a:solidFill>
                </a:rPr>
                <a:t>window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100">
                  <a:solidFill>
                    <a:srgbClr val="000000"/>
                  </a:solidFill>
                </a:rPr>
                <a:t>10-13</a:t>
              </a:r>
              <a:r>
                <a:rPr lang="en-GB" sz="1100">
                  <a:solidFill>
                    <a:srgbClr val="000000"/>
                  </a:solidFill>
                  <a:cs typeface="Arial" charset="0"/>
                </a:rPr>
                <a:t>μ</a:t>
              </a:r>
            </a:p>
          </p:txBody>
        </p:sp>
        <p:sp>
          <p:nvSpPr>
            <p:cNvPr id="22545" name="Text Box 17"/>
            <p:cNvSpPr txBox="1">
              <a:spLocks noChangeArrowheads="1"/>
            </p:cNvSpPr>
            <p:nvPr/>
          </p:nvSpPr>
          <p:spPr bwMode="auto">
            <a:xfrm>
              <a:off x="3855" y="1587"/>
              <a:ext cx="399" cy="367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000" tIns="45000" rIns="90000" bIns="4500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100">
                  <a:solidFill>
                    <a:srgbClr val="000000"/>
                  </a:solidFill>
                </a:rPr>
                <a:t>dirty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100">
                  <a:solidFill>
                    <a:srgbClr val="000000"/>
                  </a:solidFill>
                </a:rPr>
                <a:t>window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100">
                  <a:solidFill>
                    <a:srgbClr val="000000"/>
                  </a:solidFill>
                </a:rPr>
                <a:t>8-9</a:t>
              </a:r>
              <a:r>
                <a:rPr lang="en-GB" sz="1100">
                  <a:solidFill>
                    <a:srgbClr val="000000"/>
                  </a:solidFill>
                  <a:cs typeface="Arial" charset="0"/>
                </a:rPr>
                <a:t>μ</a:t>
              </a:r>
            </a:p>
          </p:txBody>
        </p:sp>
        <p:sp>
          <p:nvSpPr>
            <p:cNvPr id="22546" name="Text Box 18"/>
            <p:cNvSpPr txBox="1">
              <a:spLocks noChangeArrowheads="1"/>
            </p:cNvSpPr>
            <p:nvPr/>
          </p:nvSpPr>
          <p:spPr bwMode="auto">
            <a:xfrm>
              <a:off x="4831" y="1587"/>
              <a:ext cx="377" cy="367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0000" tIns="45000" rIns="90000" bIns="45000"/>
            <a:lstStyle/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100">
                  <a:solidFill>
                    <a:srgbClr val="000000"/>
                  </a:solidFill>
                </a:rPr>
                <a:t>water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100">
                  <a:solidFill>
                    <a:srgbClr val="000000"/>
                  </a:solidFill>
                </a:rPr>
                <a:t>vapour</a:t>
              </a:r>
            </a:p>
            <a:p>
              <a:pPr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100">
                  <a:solidFill>
                    <a:srgbClr val="000000"/>
                  </a:solidFill>
                  <a:cs typeface="Arial" charset="0"/>
                </a:rPr>
                <a:t>5-8μ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entury Gothic"/>
        <a:ea typeface="MS Gothic"/>
        <a:cs typeface=""/>
      </a:majorFont>
      <a:minorFont>
        <a:latin typeface="Tahom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24774</TotalTime>
  <Words>793</Words>
  <Application>Microsoft Office PowerPoint</Application>
  <PresentationFormat>On-screen Show (4:3)</PresentationFormat>
  <Paragraphs>193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23</vt:i4>
      </vt:variant>
    </vt:vector>
  </HeadingPairs>
  <TitlesOfParts>
    <vt:vector size="42" baseType="lpstr">
      <vt:lpstr>Times New Roman</vt:lpstr>
      <vt:lpstr>Century Gothic</vt:lpstr>
      <vt:lpstr>MS Gothic</vt:lpstr>
      <vt:lpstr>Tahoma</vt:lpstr>
      <vt:lpstr>Arial</vt:lpstr>
      <vt:lpstr>Lucida Sans Unicode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Thomas Staudte</dc:creator>
  <cp:lastModifiedBy>jeff braun</cp:lastModifiedBy>
  <cp:revision>827</cp:revision>
  <cp:lastPrinted>2006-03-06T14:11:17Z</cp:lastPrinted>
  <dcterms:created xsi:type="dcterms:W3CDTF">1997-07-23T08:21:02Z</dcterms:created>
  <dcterms:modified xsi:type="dcterms:W3CDTF">2011-11-02T14:41:58Z</dcterms:modified>
</cp:coreProperties>
</file>